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78"/>
  </p:notesMasterIdLst>
  <p:sldIdLst>
    <p:sldId id="256" r:id="rId2"/>
    <p:sldId id="257" r:id="rId3"/>
    <p:sldId id="258" r:id="rId4"/>
    <p:sldId id="259" r:id="rId5"/>
    <p:sldId id="261" r:id="rId6"/>
    <p:sldId id="283" r:id="rId7"/>
    <p:sldId id="284" r:id="rId8"/>
    <p:sldId id="336" r:id="rId9"/>
    <p:sldId id="265" r:id="rId10"/>
    <p:sldId id="281" r:id="rId11"/>
    <p:sldId id="290" r:id="rId12"/>
    <p:sldId id="337" r:id="rId13"/>
    <p:sldId id="266" r:id="rId14"/>
    <p:sldId id="267" r:id="rId15"/>
    <p:sldId id="312" r:id="rId16"/>
    <p:sldId id="342" r:id="rId17"/>
    <p:sldId id="328" r:id="rId18"/>
    <p:sldId id="330" r:id="rId19"/>
    <p:sldId id="282" r:id="rId20"/>
    <p:sldId id="327" r:id="rId21"/>
    <p:sldId id="329" r:id="rId22"/>
    <p:sldId id="306" r:id="rId23"/>
    <p:sldId id="317" r:id="rId24"/>
    <p:sldId id="318" r:id="rId25"/>
    <p:sldId id="268" r:id="rId26"/>
    <p:sldId id="341" r:id="rId27"/>
    <p:sldId id="289" r:id="rId28"/>
    <p:sldId id="291" r:id="rId29"/>
    <p:sldId id="292" r:id="rId30"/>
    <p:sldId id="293" r:id="rId31"/>
    <p:sldId id="294" r:id="rId32"/>
    <p:sldId id="308" r:id="rId33"/>
    <p:sldId id="309" r:id="rId34"/>
    <p:sldId id="311" r:id="rId35"/>
    <p:sldId id="310" r:id="rId36"/>
    <p:sldId id="313" r:id="rId37"/>
    <p:sldId id="315" r:id="rId38"/>
    <p:sldId id="343" r:id="rId39"/>
    <p:sldId id="331" r:id="rId40"/>
    <p:sldId id="332" r:id="rId41"/>
    <p:sldId id="333" r:id="rId42"/>
    <p:sldId id="334" r:id="rId43"/>
    <p:sldId id="335" r:id="rId44"/>
    <p:sldId id="326" r:id="rId45"/>
    <p:sldId id="325" r:id="rId46"/>
    <p:sldId id="304" r:id="rId47"/>
    <p:sldId id="339" r:id="rId48"/>
    <p:sldId id="320" r:id="rId49"/>
    <p:sldId id="305" r:id="rId50"/>
    <p:sldId id="321" r:id="rId51"/>
    <p:sldId id="323" r:id="rId52"/>
    <p:sldId id="324" r:id="rId53"/>
    <p:sldId id="271" r:id="rId54"/>
    <p:sldId id="285" r:id="rId55"/>
    <p:sldId id="286" r:id="rId56"/>
    <p:sldId id="307" r:id="rId57"/>
    <p:sldId id="270" r:id="rId58"/>
    <p:sldId id="272" r:id="rId59"/>
    <p:sldId id="273" r:id="rId60"/>
    <p:sldId id="275" r:id="rId61"/>
    <p:sldId id="278" r:id="rId62"/>
    <p:sldId id="279" r:id="rId63"/>
    <p:sldId id="280" r:id="rId64"/>
    <p:sldId id="295" r:id="rId65"/>
    <p:sldId id="296" r:id="rId66"/>
    <p:sldId id="297" r:id="rId67"/>
    <p:sldId id="298" r:id="rId68"/>
    <p:sldId id="299" r:id="rId69"/>
    <p:sldId id="316" r:id="rId70"/>
    <p:sldId id="300" r:id="rId71"/>
    <p:sldId id="340" r:id="rId72"/>
    <p:sldId id="338" r:id="rId73"/>
    <p:sldId id="301" r:id="rId74"/>
    <p:sldId id="262" r:id="rId75"/>
    <p:sldId id="263" r:id="rId76"/>
    <p:sldId id="264" r:id="rId7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B04F25-6AA1-48BA-8602-258C4C36F89B}" type="datetimeFigureOut">
              <a:rPr lang="cs-CZ" smtClean="0"/>
              <a:t>26.1.2013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462FE4-806D-4220-919B-798CC92F32D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441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9AD25-DA1F-4DD2-9788-1C7658434029}" type="slidenum">
              <a:rPr lang="cs-CZ" smtClean="0"/>
              <a:t>75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3011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26.1.2013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26.1.2013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26.1.2013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26.1.2013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26.1.2013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26.1.2013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26.1.2013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26.1.2013</a:t>
            </a:fld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9" name="Zástupný symbol pro zápatí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26.1.2013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26.1.2013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95EC1D4A-A796-47C3-A63E-CE236FB377E2}" type="datetimeFigureOut">
              <a:rPr lang="cs-CZ" smtClean="0"/>
              <a:t>26.1.2013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Volný tvar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26.1.2013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cs.wikipedia.org/wiki/Soubor:Subdivisionsmyanmar.png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cs.wikipedia.org/wiki/Soubor:Karen_Padaung_Girl_Portrait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en.wikipedia.org/wiki/File:Kayan_woman_with_neck_rings.jpg" TargetMode="Externa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Students,_Hakha,_Chin_State,_Myanmar.jpg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Citylocator_naypyidaw.png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Naypyitaw_Apartment.jpg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en.wikipedia.org/wiki/File:Rijstvelden_Myanmar_2006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http://en.wikipedia.org/wiki/File:One_horned_Rhino.jpg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cs.wikipedia.org/wiki/Soubor:State_seal_of_Myanmar.svg" TargetMode="Externa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Ulluk-2.jpg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http://en.wikipedia.org/wiki/File:Pteropus_giganteus_fg01.JPG" TargetMode="Externa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en.wikipedia.org/wiki/File:WikiProject_Burma_(Myanmar)_peacock.svg" TargetMode="External"/><Relationship Id="rId4" Type="http://schemas.openxmlformats.org/officeDocument/2006/relationships/hyperlink" Target="http://en.wikipedia.org/wiki/File:Siamese_Dragon.JPG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Diamantfasan.jpg" TargetMode="Externa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hyperlink" Target="http://commons.wikimedia.org/wiki/File:Average_annual_precipitation_in_China(English).png" TargetMode="Externa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Neipyijto" TargetMode="External"/><Relationship Id="rId3" Type="http://schemas.openxmlformats.org/officeDocument/2006/relationships/hyperlink" Target="http://cs.wikipedia.org/wiki/Myanmar" TargetMode="External"/><Relationship Id="rId7" Type="http://schemas.openxmlformats.org/officeDocument/2006/relationships/hyperlink" Target="http://cs.wikipedia.org/wiki/%C5%BDentour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Bagan" TargetMode="External"/><Relationship Id="rId11" Type="http://schemas.openxmlformats.org/officeDocument/2006/relationships/hyperlink" Target="http://cs.wikipedia.org/wiki/Sucre" TargetMode="External"/><Relationship Id="rId5" Type="http://schemas.openxmlformats.org/officeDocument/2006/relationships/hyperlink" Target="http://en.wikipedia.org/wiki/Monywa" TargetMode="External"/><Relationship Id="rId10" Type="http://schemas.openxmlformats.org/officeDocument/2006/relationships/hyperlink" Target="http://cs.wikipedia.org/wiki/%C3%9Adol%C3%AD_K%C3%A1thm%C3%A1nd%C3%BA" TargetMode="External"/><Relationship Id="rId4" Type="http://schemas.openxmlformats.org/officeDocument/2006/relationships/hyperlink" Target="http://en.wikipedia.org/wiki/Kayan_(Burma)" TargetMode="External"/><Relationship Id="rId9" Type="http://schemas.openxmlformats.org/officeDocument/2006/relationships/hyperlink" Target="http://sk.wikipedia.org/wiki/Indo%C4%8D%C3%ADna" TargetMode="Externa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IndoChina1886.jpg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emf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cs.wikipedia.org/wiki/Soubor:Burma_topo_en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1484785"/>
            <a:ext cx="7772400" cy="2088231"/>
          </a:xfrm>
          <a:noFill/>
        </p:spPr>
        <p:txBody>
          <a:bodyPr/>
          <a:lstStyle/>
          <a:p>
            <a:pPr algn="ctr"/>
            <a:r>
              <a:rPr lang="cs-CZ" sz="5400" dirty="0" smtClean="0">
                <a:solidFill>
                  <a:schemeClr val="tx1">
                    <a:lumMod val="95000"/>
                  </a:schemeClr>
                </a:solidFill>
                <a:effectLst/>
              </a:rPr>
              <a:t>BARMA - MYANMAR</a:t>
            </a:r>
            <a:r>
              <a:rPr lang="cs-CZ" sz="5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cs-CZ" sz="5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endParaRPr lang="cs-CZ" sz="54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55576" y="4509120"/>
            <a:ext cx="7772400" cy="1500187"/>
          </a:xfrm>
        </p:spPr>
        <p:txBody>
          <a:bodyPr>
            <a:normAutofit/>
          </a:bodyPr>
          <a:lstStyle/>
          <a:p>
            <a:pPr algn="ctr"/>
            <a:r>
              <a:rPr lang="cs-CZ" sz="2800" b="1" dirty="0" smtClean="0">
                <a:latin typeface="+mj-lt"/>
              </a:rPr>
              <a:t>Výuková prezentace pro zeměpis 7. ročník</a:t>
            </a:r>
          </a:p>
          <a:p>
            <a:pPr algn="ctr"/>
            <a:r>
              <a:rPr lang="cs-CZ" sz="2800" b="1" dirty="0">
                <a:latin typeface="+mj-lt"/>
              </a:rPr>
              <a:t>d</a:t>
            </a:r>
            <a:r>
              <a:rPr lang="cs-CZ" sz="2800" b="1" dirty="0" smtClean="0">
                <a:latin typeface="+mj-lt"/>
              </a:rPr>
              <a:t>okončeno  8. 1. 2013</a:t>
            </a:r>
            <a:endParaRPr lang="cs-CZ" sz="28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2252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C:\Users\Ucitel\Desktop\Barma\00786  Iravádí plujeme do Paganu  rybářská vesnic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890718"/>
            <a:ext cx="7956376" cy="596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0" y="0"/>
            <a:ext cx="9130743" cy="1052736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pPr marL="36576" indent="0" algn="ctr">
              <a:buNone/>
            </a:pPr>
            <a:r>
              <a:rPr lang="cs-CZ" sz="2800" b="1" dirty="0" smtClean="0"/>
              <a:t>Podnebí</a:t>
            </a:r>
            <a:r>
              <a:rPr lang="cs-CZ" sz="2800" dirty="0" smtClean="0"/>
              <a:t> je tropické vlhké, ovlivněné monzuny, </a:t>
            </a:r>
          </a:p>
          <a:p>
            <a:pPr marL="36576" indent="0" algn="ctr">
              <a:buNone/>
            </a:pPr>
            <a:r>
              <a:rPr lang="cs-CZ" sz="2800" dirty="0" smtClean="0"/>
              <a:t>na </a:t>
            </a:r>
            <a:r>
              <a:rPr lang="cs-CZ" sz="2800" dirty="0"/>
              <a:t>severu subtropické. </a:t>
            </a:r>
          </a:p>
        </p:txBody>
      </p:sp>
    </p:spTree>
    <p:extLst>
      <p:ext uri="{BB962C8B-B14F-4D97-AF65-F5344CB8AC3E}">
        <p14:creationId xmlns:p14="http://schemas.microsoft.com/office/powerpoint/2010/main" val="298554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Ucitel\Desktop\Barma\00605 Mingun  Bílá pagoda Ťju-me postavena 38. králem Indon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512676"/>
            <a:ext cx="8460432" cy="634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25865" y="49916"/>
            <a:ext cx="9144000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Polovinu území pokrývají </a:t>
            </a:r>
            <a:r>
              <a:rPr lang="cs-CZ" sz="2800" b="1" dirty="0" smtClean="0"/>
              <a:t>lesy</a:t>
            </a:r>
            <a:r>
              <a:rPr lang="cs-CZ" sz="2800" dirty="0" smtClean="0"/>
              <a:t> - </a:t>
            </a:r>
          </a:p>
          <a:p>
            <a:pPr algn="ctr"/>
            <a:r>
              <a:rPr lang="cs-CZ" sz="2800" dirty="0" smtClean="0"/>
              <a:t>mezi nimi se tyčí Bílá pagoda u </a:t>
            </a:r>
            <a:r>
              <a:rPr lang="cs-CZ" sz="2800" b="1" dirty="0" err="1" smtClean="0"/>
              <a:t>Mingunu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val="259081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Ucitel\Desktop\Barma\00679 Mandalaj Týkový most  dlouhý 1,3km na řece Amarapur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80894"/>
            <a:ext cx="8636140" cy="6477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71626"/>
            <a:ext cx="9144000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Ve zdejších deštných lesích roste </a:t>
            </a:r>
            <a:r>
              <a:rPr lang="cs-CZ" sz="2800" b="1" dirty="0" smtClean="0"/>
              <a:t>teak</a:t>
            </a:r>
            <a:r>
              <a:rPr lang="cs-CZ" sz="2800" dirty="0" smtClean="0"/>
              <a:t> z něhož je most přes jezero </a:t>
            </a:r>
            <a:r>
              <a:rPr lang="cs-CZ" sz="2800" dirty="0" err="1" smtClean="0"/>
              <a:t>Taungthaman</a:t>
            </a:r>
            <a:r>
              <a:rPr lang="cs-CZ" sz="2800" dirty="0" smtClean="0"/>
              <a:t> v </a:t>
            </a:r>
            <a:r>
              <a:rPr lang="cs-CZ" sz="2800" dirty="0" err="1" smtClean="0"/>
              <a:t>Aramapuře</a:t>
            </a:r>
            <a:r>
              <a:rPr lang="cs-CZ" sz="2800" dirty="0" smtClean="0"/>
              <a:t> dlouhý 1,3 km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06189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0" y="6507371"/>
            <a:ext cx="9123233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Hintha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, [cit</a:t>
            </a:r>
            <a:r>
              <a:rPr kumimoji="0" lang="cs-CZ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 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2013-01-07], dostupné pod licencí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Creative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Commons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</a:t>
            </a:r>
            <a:r>
              <a:rPr kumimoji="0" lang="cs-CZ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na www:</a:t>
            </a:r>
          </a:p>
          <a:p>
            <a:pPr lvl="0">
              <a:defRPr/>
            </a:pPr>
            <a:r>
              <a:rPr lang="cs-CZ" sz="1000" kern="0" dirty="0">
                <a:solidFill>
                  <a:srgbClr val="000000"/>
                </a:solidFill>
                <a:hlinkClick r:id="rId2"/>
              </a:rPr>
              <a:t>http://</a:t>
            </a:r>
            <a:r>
              <a:rPr lang="cs-CZ" sz="1000" kern="0" dirty="0" smtClean="0">
                <a:solidFill>
                  <a:srgbClr val="000000"/>
                </a:solidFill>
                <a:hlinkClick r:id="rId2"/>
              </a:rPr>
              <a:t>cs.wikipedia.org/wiki/Soubor:Subdivisionsmyanmar.png</a:t>
            </a:r>
            <a:r>
              <a:rPr lang="cs-CZ" sz="1000" kern="0" dirty="0" smtClean="0">
                <a:solidFill>
                  <a:srgbClr val="000000"/>
                </a:solidFill>
              </a:rPr>
              <a:t> </a:t>
            </a:r>
            <a:endParaRPr kumimoji="0" lang="cs-CZ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8409" y="1"/>
            <a:ext cx="4624823" cy="6907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179512" y="548680"/>
            <a:ext cx="4176464" cy="267765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Republika Myanmar je rozdělena na </a:t>
            </a:r>
            <a:r>
              <a:rPr lang="cs-CZ" sz="2800" b="1" dirty="0" smtClean="0"/>
              <a:t>7 států</a:t>
            </a:r>
            <a:r>
              <a:rPr lang="cs-CZ" sz="2800" dirty="0" smtClean="0"/>
              <a:t>      v příhraničních oblastech obydlených menšinami  a </a:t>
            </a:r>
            <a:r>
              <a:rPr lang="cs-CZ" sz="2800" b="1" dirty="0" smtClean="0"/>
              <a:t>7 oblastí </a:t>
            </a:r>
            <a:r>
              <a:rPr lang="cs-CZ" sz="2800" dirty="0" smtClean="0"/>
              <a:t>osídlených hlavně Barmánci.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29309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4646526" y="6457890"/>
            <a:ext cx="4476707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Diliff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, [cit</a:t>
            </a:r>
            <a:r>
              <a:rPr kumimoji="0" lang="cs-CZ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 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2013-01-07], dostupné pod licencí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Creative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Commons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</a:t>
            </a:r>
            <a:r>
              <a:rPr kumimoji="0" lang="cs-CZ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na www:</a:t>
            </a:r>
          </a:p>
          <a:p>
            <a:pPr lvl="0">
              <a:defRPr/>
            </a:pPr>
            <a:r>
              <a:rPr lang="cs-CZ" sz="1000" kern="0" dirty="0">
                <a:solidFill>
                  <a:srgbClr val="000000"/>
                </a:solidFill>
                <a:hlinkClick r:id="rId2"/>
              </a:rPr>
              <a:t>http://</a:t>
            </a:r>
            <a:r>
              <a:rPr lang="cs-CZ" sz="1000" kern="0" dirty="0" smtClean="0">
                <a:solidFill>
                  <a:srgbClr val="000000"/>
                </a:solidFill>
                <a:hlinkClick r:id="rId2"/>
              </a:rPr>
              <a:t>cs.wikipedia.org/wiki/Soubor:Karen_Padaung_Girl_Portrait.jpg</a:t>
            </a:r>
            <a:r>
              <a:rPr lang="cs-CZ" sz="1000" kern="0" dirty="0" smtClean="0">
                <a:solidFill>
                  <a:srgbClr val="000000"/>
                </a:solidFill>
              </a:rPr>
              <a:t> </a:t>
            </a:r>
            <a:endParaRPr kumimoji="0" lang="cs-CZ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3827" y="31802"/>
            <a:ext cx="4615780" cy="6441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2081831"/>
            <a:ext cx="3073471" cy="4610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bdélník 5"/>
          <p:cNvSpPr/>
          <p:nvPr/>
        </p:nvSpPr>
        <p:spPr>
          <a:xfrm>
            <a:off x="-23192" y="6507371"/>
            <a:ext cx="4646526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Steve</a:t>
            </a:r>
            <a:r>
              <a:rPr kumimoji="0" lang="cs-CZ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cs-CZ" sz="9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Evans</a:t>
            </a:r>
            <a:r>
              <a:rPr kumimoji="0" lang="cs-CZ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, [cit</a:t>
            </a: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 </a:t>
            </a:r>
            <a:r>
              <a:rPr kumimoji="0" lang="cs-CZ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2013-01-07], dostupné pod licencí </a:t>
            </a:r>
            <a:r>
              <a:rPr kumimoji="0" lang="cs-CZ" sz="9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Creative</a:t>
            </a:r>
            <a:r>
              <a:rPr kumimoji="0" lang="cs-CZ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cs-CZ" sz="9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Commons</a:t>
            </a:r>
            <a:r>
              <a:rPr kumimoji="0" lang="cs-CZ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</a:t>
            </a: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na www:</a:t>
            </a:r>
          </a:p>
          <a:p>
            <a:pPr lvl="0">
              <a:defRPr/>
            </a:pPr>
            <a:r>
              <a:rPr lang="cs-CZ" sz="900" kern="0" dirty="0">
                <a:solidFill>
                  <a:srgbClr val="000000"/>
                </a:solidFill>
                <a:hlinkClick r:id="rId5"/>
              </a:rPr>
              <a:t>http://</a:t>
            </a:r>
            <a:r>
              <a:rPr lang="cs-CZ" sz="900" kern="0" dirty="0" smtClean="0">
                <a:solidFill>
                  <a:srgbClr val="000000"/>
                </a:solidFill>
                <a:hlinkClick r:id="rId5"/>
              </a:rPr>
              <a:t>en.wikipedia.org/wiki/File:Kayan_woman_with_neck_rings.jpg</a:t>
            </a:r>
            <a:r>
              <a:rPr lang="cs-CZ" sz="900" kern="0" dirty="0" smtClean="0">
                <a:solidFill>
                  <a:srgbClr val="000000"/>
                </a:solidFill>
              </a:rPr>
              <a:t> </a:t>
            </a:r>
            <a:endParaRPr kumimoji="0" lang="cs-CZ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0" y="31802"/>
            <a:ext cx="5724128" cy="267765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Vláda Barmy uznává až 135 </a:t>
            </a:r>
            <a:r>
              <a:rPr lang="cs-CZ" sz="2800" b="1" dirty="0" smtClean="0"/>
              <a:t>etnických skupin </a:t>
            </a:r>
            <a:r>
              <a:rPr lang="cs-CZ" sz="2800" dirty="0" smtClean="0"/>
              <a:t>obyvatel.</a:t>
            </a:r>
          </a:p>
          <a:p>
            <a:pPr algn="ctr"/>
            <a:r>
              <a:rPr lang="cs-CZ" sz="2800" dirty="0" smtClean="0"/>
              <a:t>Ženy z etnika </a:t>
            </a:r>
            <a:r>
              <a:rPr lang="cs-CZ" sz="2800" dirty="0" err="1" smtClean="0"/>
              <a:t>Padaung</a:t>
            </a:r>
            <a:r>
              <a:rPr lang="cs-CZ" sz="2800" dirty="0" smtClean="0"/>
              <a:t> v severní oblasti jsou známé jako </a:t>
            </a:r>
            <a:r>
              <a:rPr lang="cs-CZ" sz="2800" b="1" dirty="0" smtClean="0"/>
              <a:t>„žirafí ženy“</a:t>
            </a:r>
            <a:r>
              <a:rPr lang="cs-CZ" sz="2800" dirty="0" smtClean="0"/>
              <a:t> - nosí na krku spirály z mosazi, které jim prodlužují krk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23350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Ucitel\Desktop\Barma\00918 Pagan místní průvodkyně 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029" y="555022"/>
            <a:ext cx="8403971" cy="6302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31802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Barmské průvodkyně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06331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23486" y="5229200"/>
            <a:ext cx="3997230" cy="138499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Ve svatyni v </a:t>
            </a:r>
            <a:r>
              <a:rPr lang="cs-CZ" sz="2800" dirty="0" err="1" smtClean="0"/>
              <a:t>Mahamuni</a:t>
            </a:r>
            <a:r>
              <a:rPr lang="cs-CZ" sz="2800" dirty="0" smtClean="0"/>
              <a:t> je </a:t>
            </a:r>
            <a:r>
              <a:rPr lang="cs-CZ" sz="2800" b="1" dirty="0" smtClean="0"/>
              <a:t>Buddha</a:t>
            </a:r>
            <a:r>
              <a:rPr lang="cs-CZ" sz="2800" dirty="0" smtClean="0"/>
              <a:t> pokrýván vrstvou zlatých plátků</a:t>
            </a:r>
            <a:endParaRPr lang="cs-CZ" sz="2800" dirty="0"/>
          </a:p>
        </p:txBody>
      </p:sp>
      <p:pic>
        <p:nvPicPr>
          <p:cNvPr id="12289" name="Picture 1" descr="C:\Users\Ucitel\Desktop\Barma\00617 Mahamuni Svatyně Buddha pokrýván plátky zlat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0716" y="49481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23486" y="620688"/>
            <a:ext cx="3997230" cy="181588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Kromě převahy </a:t>
            </a:r>
            <a:r>
              <a:rPr lang="cs-CZ" sz="2800" b="1" dirty="0" smtClean="0"/>
              <a:t>buddhistů</a:t>
            </a:r>
            <a:r>
              <a:rPr lang="cs-CZ" sz="2800" dirty="0" smtClean="0"/>
              <a:t> zde žijí i vyznavači </a:t>
            </a:r>
            <a:r>
              <a:rPr lang="cs-CZ" sz="2800" b="1" dirty="0" smtClean="0"/>
              <a:t>islámu</a:t>
            </a:r>
            <a:r>
              <a:rPr lang="cs-CZ" sz="2800" dirty="0" smtClean="0"/>
              <a:t> a </a:t>
            </a:r>
            <a:r>
              <a:rPr lang="cs-CZ" sz="2800" b="1" dirty="0" smtClean="0"/>
              <a:t>křesťanství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val="152640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C:\Users\Ucitel\Desktop\Barma\00735 Monywa - Marcipánová pagoda Budhistický text 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31802"/>
            <a:ext cx="9144000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Barmánci používají </a:t>
            </a:r>
            <a:r>
              <a:rPr lang="cs-CZ" sz="2800" b="1" dirty="0" smtClean="0"/>
              <a:t>slabičné písmo </a:t>
            </a:r>
            <a:r>
              <a:rPr lang="cs-CZ" sz="2800" dirty="0" smtClean="0"/>
              <a:t>vycházející </a:t>
            </a:r>
          </a:p>
          <a:p>
            <a:pPr algn="ctr"/>
            <a:r>
              <a:rPr lang="cs-CZ" sz="2800" dirty="0" smtClean="0"/>
              <a:t>z písma indického 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06593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29491" y="6"/>
            <a:ext cx="9144000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Systém </a:t>
            </a:r>
            <a:r>
              <a:rPr lang="cs-CZ" sz="2800" b="1" dirty="0" smtClean="0"/>
              <a:t>školství</a:t>
            </a:r>
            <a:r>
              <a:rPr lang="cs-CZ" sz="2800" dirty="0" smtClean="0"/>
              <a:t> převzala Barma od Britů, </a:t>
            </a:r>
          </a:p>
          <a:p>
            <a:pPr algn="ctr"/>
            <a:r>
              <a:rPr lang="cs-CZ" sz="2800" dirty="0" smtClean="0"/>
              <a:t>gramotnost je asi 90%</a:t>
            </a:r>
            <a:endParaRPr lang="cs-CZ" sz="2800" dirty="0"/>
          </a:p>
        </p:txBody>
      </p:sp>
      <p:pic>
        <p:nvPicPr>
          <p:cNvPr id="3076" name="Picture 4" descr="File:Students, Hakha, Chin State, Myanma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176" y="954113"/>
            <a:ext cx="7937824" cy="595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/>
          <p:cNvSpPr/>
          <p:nvPr/>
        </p:nvSpPr>
        <p:spPr>
          <a:xfrm>
            <a:off x="0" y="6507371"/>
            <a:ext cx="9123233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Khaipi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, [cit</a:t>
            </a:r>
            <a:r>
              <a:rPr kumimoji="0" lang="cs-CZ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 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2013-01-07], dostupné pod licencí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Creative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Commons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</a:t>
            </a:r>
            <a:r>
              <a:rPr kumimoji="0" lang="cs-CZ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na www:</a:t>
            </a:r>
          </a:p>
          <a:p>
            <a:pPr lvl="0">
              <a:defRPr/>
            </a:pPr>
            <a:r>
              <a:rPr lang="cs-CZ" sz="1000" kern="0" dirty="0">
                <a:solidFill>
                  <a:srgbClr val="000000"/>
                </a:solidFill>
                <a:hlinkClick r:id="rId3"/>
              </a:rPr>
              <a:t>http://en.wikipedia.org/wiki/File:Students,_Hakha,_Chin_State,_</a:t>
            </a:r>
            <a:r>
              <a:rPr lang="cs-CZ" sz="1000" kern="0" dirty="0" smtClean="0">
                <a:solidFill>
                  <a:srgbClr val="000000"/>
                </a:solidFill>
                <a:hlinkClick r:id="rId3"/>
              </a:rPr>
              <a:t>Myanmar.jpg</a:t>
            </a:r>
            <a:r>
              <a:rPr lang="cs-CZ" sz="1000" kern="0" dirty="0" smtClean="0">
                <a:solidFill>
                  <a:srgbClr val="000000"/>
                </a:solidFill>
              </a:rPr>
              <a:t> </a:t>
            </a:r>
            <a:endParaRPr kumimoji="0" lang="cs-CZ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2307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  <a:solidFill>
            <a:schemeClr val="accent6">
              <a:lumMod val="75000"/>
            </a:schemeClr>
          </a:solidFill>
        </p:spPr>
        <p:txBody>
          <a:bodyPr/>
          <a:lstStyle/>
          <a:p>
            <a:pPr algn="ctr"/>
            <a:r>
              <a:rPr lang="cs-CZ" dirty="0" smtClean="0"/>
              <a:t>Hospodářství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363272" cy="532859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cs-CZ" sz="2800" dirty="0" smtClean="0"/>
              <a:t>převládá </a:t>
            </a:r>
            <a:r>
              <a:rPr lang="cs-CZ" sz="2800" b="1" dirty="0"/>
              <a:t>zemědělství</a:t>
            </a:r>
            <a:r>
              <a:rPr lang="cs-CZ" sz="2800" dirty="0"/>
              <a:t> nad průmyslovou </a:t>
            </a:r>
            <a:r>
              <a:rPr lang="cs-CZ" sz="2800" dirty="0" smtClean="0"/>
              <a:t>výrobou</a:t>
            </a:r>
          </a:p>
          <a:p>
            <a:pPr>
              <a:buFont typeface="Wingdings" pitchFamily="2" charset="2"/>
              <a:buChar char="§"/>
            </a:pPr>
            <a:r>
              <a:rPr lang="cs-CZ" sz="2800" dirty="0" smtClean="0"/>
              <a:t>nejvýznamnější </a:t>
            </a:r>
            <a:r>
              <a:rPr lang="cs-CZ" sz="2800" dirty="0"/>
              <a:t>zemědělskou oblastí </a:t>
            </a:r>
            <a:r>
              <a:rPr lang="cs-CZ" sz="2800" dirty="0" smtClean="0"/>
              <a:t>je </a:t>
            </a:r>
            <a:r>
              <a:rPr lang="cs-CZ" sz="2800" dirty="0"/>
              <a:t>delta řeky </a:t>
            </a:r>
            <a:r>
              <a:rPr lang="cs-CZ" sz="2800" dirty="0" err="1"/>
              <a:t>Iravadi</a:t>
            </a:r>
            <a:r>
              <a:rPr lang="cs-CZ" sz="2800" dirty="0"/>
              <a:t>, kde </a:t>
            </a:r>
            <a:r>
              <a:rPr lang="cs-CZ" sz="2800" dirty="0" smtClean="0"/>
              <a:t>se pěstuje hlavně </a:t>
            </a:r>
            <a:r>
              <a:rPr lang="cs-CZ" sz="2800" b="1" dirty="0" smtClean="0"/>
              <a:t>rýže</a:t>
            </a:r>
            <a:r>
              <a:rPr lang="cs-CZ" sz="2800" dirty="0" smtClean="0"/>
              <a:t> a </a:t>
            </a:r>
            <a:r>
              <a:rPr lang="cs-CZ" sz="2800" b="1" dirty="0" smtClean="0"/>
              <a:t>tropického </a:t>
            </a:r>
            <a:r>
              <a:rPr lang="cs-CZ" sz="2800" b="1" dirty="0"/>
              <a:t>ovoce</a:t>
            </a:r>
          </a:p>
          <a:p>
            <a:pPr>
              <a:buFont typeface="Wingdings" pitchFamily="2" charset="2"/>
              <a:buChar char="§"/>
            </a:pPr>
            <a:r>
              <a:rPr lang="cs-CZ" sz="2800" dirty="0" smtClean="0"/>
              <a:t>v centrální oblasti země </a:t>
            </a:r>
            <a:r>
              <a:rPr lang="cs-CZ" sz="2800" dirty="0"/>
              <a:t>se </a:t>
            </a:r>
            <a:r>
              <a:rPr lang="cs-CZ" sz="2800" dirty="0" smtClean="0"/>
              <a:t>kromě rýže </a:t>
            </a:r>
            <a:r>
              <a:rPr lang="cs-CZ" sz="2800" dirty="0"/>
              <a:t>pěstuje </a:t>
            </a:r>
            <a:r>
              <a:rPr lang="cs-CZ" sz="2800" b="1" dirty="0" smtClean="0"/>
              <a:t>cukrová </a:t>
            </a:r>
            <a:r>
              <a:rPr lang="cs-CZ" sz="2800" b="1" dirty="0"/>
              <a:t>třtina, bavlna, proso, sezam, podzemnice olejná, kukuřice a </a:t>
            </a:r>
            <a:r>
              <a:rPr lang="cs-CZ" sz="2800" b="1" dirty="0" smtClean="0"/>
              <a:t>tabák</a:t>
            </a:r>
          </a:p>
          <a:p>
            <a:pPr>
              <a:buFont typeface="Wingdings" pitchFamily="2" charset="2"/>
              <a:buChar char="§"/>
            </a:pPr>
            <a:r>
              <a:rPr lang="cs-CZ" sz="2800" dirty="0" smtClean="0"/>
              <a:t>významná </a:t>
            </a:r>
            <a:r>
              <a:rPr lang="cs-CZ" sz="2800" dirty="0"/>
              <a:t>je také těžba </a:t>
            </a:r>
            <a:r>
              <a:rPr lang="cs-CZ" sz="2800" b="1" dirty="0" smtClean="0"/>
              <a:t>ropy, plynu, mědi, cínu, železa,</a:t>
            </a:r>
            <a:r>
              <a:rPr lang="cs-CZ" sz="2800" dirty="0" smtClean="0"/>
              <a:t> </a:t>
            </a:r>
            <a:r>
              <a:rPr lang="cs-CZ" sz="2800" b="1" dirty="0" smtClean="0"/>
              <a:t>drahokamů (nefrit)</a:t>
            </a:r>
            <a:r>
              <a:rPr lang="cs-CZ" sz="2800" dirty="0" smtClean="0"/>
              <a:t> </a:t>
            </a:r>
            <a:r>
              <a:rPr lang="cs-CZ" sz="2800" dirty="0"/>
              <a:t>a tropického </a:t>
            </a:r>
            <a:r>
              <a:rPr lang="cs-CZ" sz="2800" dirty="0" smtClean="0"/>
              <a:t>dřeva, například </a:t>
            </a:r>
            <a:r>
              <a:rPr lang="cs-CZ" sz="2800" b="1" dirty="0" smtClean="0"/>
              <a:t>teaku </a:t>
            </a:r>
            <a:endParaRPr lang="cs-CZ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328" y="332656"/>
            <a:ext cx="1138420" cy="1138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752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1412776"/>
            <a:ext cx="8351838" cy="5040560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  <a:defRPr/>
            </a:pPr>
            <a:endParaRPr lang="cs-CZ" sz="1800" dirty="0"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  <a:defRPr/>
            </a:pPr>
            <a:r>
              <a:rPr lang="cs-CZ" sz="1800" dirty="0">
                <a:solidFill>
                  <a:schemeClr val="tx2"/>
                </a:solidFill>
                <a:latin typeface="+mj-lt"/>
              </a:rPr>
              <a:t>Název školy:	Základní škola Městec Králové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  <a:defRPr/>
            </a:pPr>
            <a:endParaRPr lang="cs-CZ" sz="1800" dirty="0">
              <a:solidFill>
                <a:schemeClr val="tx2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  <a:defRPr/>
            </a:pPr>
            <a:r>
              <a:rPr lang="cs-CZ" sz="1800" dirty="0">
                <a:solidFill>
                  <a:schemeClr val="tx2"/>
                </a:solidFill>
                <a:latin typeface="+mj-lt"/>
              </a:rPr>
              <a:t>Autor:	</a:t>
            </a:r>
            <a:r>
              <a:rPr lang="cs-CZ" sz="1800" dirty="0" smtClean="0">
                <a:solidFill>
                  <a:schemeClr val="tx2"/>
                </a:solidFill>
                <a:latin typeface="+mj-lt"/>
              </a:rPr>
              <a:t>Ing. Eva </a:t>
            </a:r>
            <a:r>
              <a:rPr lang="cs-CZ" sz="1800" dirty="0" err="1" smtClean="0">
                <a:solidFill>
                  <a:schemeClr val="tx2"/>
                </a:solidFill>
                <a:latin typeface="+mj-lt"/>
              </a:rPr>
              <a:t>Khorelová</a:t>
            </a:r>
            <a:endParaRPr lang="cs-CZ" sz="1800" dirty="0" smtClean="0">
              <a:solidFill>
                <a:schemeClr val="tx2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  <a:defRPr/>
            </a:pPr>
            <a:endParaRPr lang="cs-CZ" sz="1800" dirty="0">
              <a:solidFill>
                <a:schemeClr val="tx2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  <a:defRPr/>
            </a:pPr>
            <a:r>
              <a:rPr lang="cs-CZ" sz="1800" dirty="0">
                <a:solidFill>
                  <a:schemeClr val="tx2"/>
                </a:solidFill>
                <a:latin typeface="+mj-lt"/>
              </a:rPr>
              <a:t>Název:	</a:t>
            </a:r>
            <a:r>
              <a:rPr lang="cs-CZ" sz="1800" dirty="0" smtClean="0">
                <a:solidFill>
                  <a:schemeClr val="tx2"/>
                </a:solidFill>
                <a:latin typeface="+mj-lt"/>
              </a:rPr>
              <a:t>VY_32_INOVACE_17_Z7</a:t>
            </a:r>
            <a:endParaRPr lang="cs-CZ" sz="1800" dirty="0">
              <a:solidFill>
                <a:schemeClr val="tx2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  <a:defRPr/>
            </a:pPr>
            <a:endParaRPr lang="cs-CZ" sz="1800" dirty="0">
              <a:solidFill>
                <a:schemeClr val="tx2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  <a:defRPr/>
            </a:pPr>
            <a:r>
              <a:rPr lang="cs-CZ" sz="1800" dirty="0">
                <a:solidFill>
                  <a:schemeClr val="tx2"/>
                </a:solidFill>
                <a:latin typeface="+mj-lt"/>
              </a:rPr>
              <a:t>Číslo projektu:	CZ.1.07/1.4.00/21.2313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  <a:defRPr/>
            </a:pPr>
            <a:endParaRPr lang="cs-CZ" sz="1800" dirty="0">
              <a:solidFill>
                <a:schemeClr val="tx2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  <a:defRPr/>
            </a:pPr>
            <a:r>
              <a:rPr lang="cs-CZ" sz="1800" dirty="0" smtClean="0">
                <a:solidFill>
                  <a:schemeClr val="tx2"/>
                </a:solidFill>
                <a:latin typeface="+mj-lt"/>
              </a:rPr>
              <a:t>Téma</a:t>
            </a:r>
            <a:r>
              <a:rPr lang="cs-CZ" sz="1800" dirty="0">
                <a:solidFill>
                  <a:schemeClr val="tx2"/>
                </a:solidFill>
                <a:latin typeface="+mj-lt"/>
              </a:rPr>
              <a:t>:	</a:t>
            </a:r>
            <a:r>
              <a:rPr lang="cs-CZ" sz="1800" dirty="0" smtClean="0">
                <a:solidFill>
                  <a:schemeClr val="tx2"/>
                </a:solidFill>
                <a:latin typeface="+mj-lt"/>
              </a:rPr>
              <a:t>Barma - Myanmar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  <a:defRPr/>
            </a:pPr>
            <a:endParaRPr lang="cs-CZ" sz="1800" dirty="0">
              <a:solidFill>
                <a:schemeClr val="tx2"/>
              </a:solidFill>
              <a:latin typeface="+mj-lt"/>
            </a:endParaRPr>
          </a:p>
          <a:p>
            <a:pPr marL="2330450" indent="-2330450" eaLnBrk="1" hangingPunct="1">
              <a:lnSpc>
                <a:spcPct val="90000"/>
              </a:lnSpc>
              <a:buFontTx/>
              <a:buNone/>
              <a:defRPr/>
            </a:pPr>
            <a:r>
              <a:rPr lang="cs-CZ" sz="1800" dirty="0" smtClean="0">
                <a:solidFill>
                  <a:schemeClr val="tx2"/>
                </a:solidFill>
                <a:latin typeface="+mj-lt"/>
              </a:rPr>
              <a:t> Anotace</a:t>
            </a:r>
            <a:r>
              <a:rPr lang="cs-CZ" sz="1800" dirty="0">
                <a:solidFill>
                  <a:schemeClr val="tx2"/>
                </a:solidFill>
                <a:latin typeface="+mj-lt"/>
              </a:rPr>
              <a:t>:	</a:t>
            </a:r>
            <a:r>
              <a:rPr lang="cs-CZ" sz="1800" dirty="0" smtClean="0">
                <a:solidFill>
                  <a:schemeClr val="tx2"/>
                </a:solidFill>
                <a:latin typeface="+mj-lt"/>
              </a:rPr>
              <a:t>Prezentace s rozsáhlou obrazovou přílohou, přibližující </a:t>
            </a:r>
          </a:p>
          <a:p>
            <a:pPr marL="2330450" indent="-2330450">
              <a:lnSpc>
                <a:spcPct val="90000"/>
              </a:lnSpc>
              <a:buNone/>
              <a:defRPr/>
            </a:pPr>
            <a:r>
              <a:rPr lang="cs-CZ" sz="1800" dirty="0">
                <a:solidFill>
                  <a:schemeClr val="tx2"/>
                </a:solidFill>
                <a:latin typeface="+mj-lt"/>
              </a:rPr>
              <a:t>	</a:t>
            </a:r>
            <a:r>
              <a:rPr lang="cs-CZ" sz="1800" dirty="0" smtClean="0">
                <a:solidFill>
                  <a:schemeClr val="tx2"/>
                </a:solidFill>
                <a:latin typeface="+mj-lt"/>
              </a:rPr>
              <a:t>žákům republiku Myanmar jako jeden ze států JV Asie. Vhodné souběžně použít atlas a pracovní list, který poslouží žákům jako zápis do sešitů.</a:t>
            </a:r>
            <a:r>
              <a:rPr lang="cs-CZ" sz="1800" dirty="0">
                <a:solidFill>
                  <a:schemeClr val="tx2"/>
                </a:solidFill>
                <a:latin typeface="+mj-lt"/>
              </a:rPr>
              <a:t>	</a:t>
            </a:r>
            <a:endParaRPr lang="cs-CZ" sz="1800" dirty="0" smtClean="0">
              <a:solidFill>
                <a:schemeClr val="tx2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0450" algn="l"/>
              </a:tabLst>
              <a:defRPr/>
            </a:pPr>
            <a:endParaRPr lang="cs-CZ" sz="1800" dirty="0" smtClean="0">
              <a:solidFill>
                <a:schemeClr val="tx2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0450" algn="l"/>
              </a:tabLst>
              <a:defRPr/>
            </a:pPr>
            <a:r>
              <a:rPr lang="cs-CZ" sz="1800" dirty="0" smtClean="0">
                <a:solidFill>
                  <a:schemeClr val="tx2"/>
                </a:solidFill>
                <a:latin typeface="+mj-lt"/>
              </a:rPr>
              <a:t>Datum dokončení:</a:t>
            </a:r>
            <a:r>
              <a:rPr lang="cs-CZ" sz="1800" dirty="0">
                <a:solidFill>
                  <a:schemeClr val="tx2"/>
                </a:solidFill>
                <a:latin typeface="+mj-lt"/>
              </a:rPr>
              <a:t>	</a:t>
            </a:r>
            <a:r>
              <a:rPr lang="cs-CZ" sz="1800" dirty="0" smtClean="0">
                <a:solidFill>
                  <a:schemeClr val="tx2"/>
                </a:solidFill>
                <a:latin typeface="+mj-lt"/>
              </a:rPr>
              <a:t>8. 1. 2013</a:t>
            </a:r>
            <a:endParaRPr lang="cs-CZ" sz="1800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3075" name="Picture 4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5536" y="188640"/>
            <a:ext cx="8280400" cy="1143000"/>
          </a:xfrm>
        </p:spPr>
      </p:pic>
    </p:spTree>
    <p:extLst>
      <p:ext uri="{BB962C8B-B14F-4D97-AF65-F5344CB8AC3E}">
        <p14:creationId xmlns:p14="http://schemas.microsoft.com/office/powerpoint/2010/main" val="402391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3610744" cy="1143000"/>
          </a:xfrm>
          <a:solidFill>
            <a:schemeClr val="accent6">
              <a:lumMod val="75000"/>
            </a:schemeClr>
          </a:solidFill>
        </p:spPr>
        <p:txBody>
          <a:bodyPr/>
          <a:lstStyle/>
          <a:p>
            <a:pPr algn="ctr"/>
            <a:r>
              <a:rPr lang="cs-CZ" dirty="0" smtClean="0"/>
              <a:t>Hlavní město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5400601" cy="4907171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cs-CZ" sz="2800" b="1" dirty="0" err="1" smtClean="0"/>
              <a:t>Neipyijto</a:t>
            </a:r>
            <a:r>
              <a:rPr lang="cs-CZ" sz="2800" dirty="0"/>
              <a:t>, </a:t>
            </a:r>
            <a:r>
              <a:rPr lang="cs-CZ" sz="2800" dirty="0" smtClean="0"/>
              <a:t>nebo </a:t>
            </a:r>
            <a:r>
              <a:rPr lang="cs-CZ" sz="2800" dirty="0"/>
              <a:t>také </a:t>
            </a:r>
            <a:r>
              <a:rPr lang="cs-CZ" sz="2800" b="1" dirty="0" err="1"/>
              <a:t>Nepyito</a:t>
            </a:r>
            <a:r>
              <a:rPr lang="cs-CZ" sz="2800" dirty="0"/>
              <a:t> </a:t>
            </a:r>
            <a:r>
              <a:rPr lang="cs-CZ" sz="2800" dirty="0" smtClean="0"/>
              <a:t>  je </a:t>
            </a:r>
            <a:r>
              <a:rPr lang="cs-CZ" sz="2800" dirty="0"/>
              <a:t>hlavní město Myanmaru od listopadu 2005. </a:t>
            </a:r>
            <a:endParaRPr lang="cs-CZ" sz="2800" dirty="0" smtClean="0"/>
          </a:p>
          <a:p>
            <a:pPr>
              <a:buFont typeface="Wingdings" pitchFamily="2" charset="2"/>
              <a:buChar char="§"/>
            </a:pPr>
            <a:r>
              <a:rPr lang="cs-CZ" sz="2800" dirty="0" smtClean="0"/>
              <a:t>Název </a:t>
            </a:r>
            <a:r>
              <a:rPr lang="cs-CZ" sz="2800" dirty="0"/>
              <a:t>města znamená v překladu Královské </a:t>
            </a:r>
            <a:r>
              <a:rPr lang="cs-CZ" sz="2800" dirty="0" smtClean="0"/>
              <a:t>město.</a:t>
            </a:r>
          </a:p>
          <a:p>
            <a:pPr>
              <a:buFont typeface="Wingdings" pitchFamily="2" charset="2"/>
              <a:buChar char="§"/>
            </a:pPr>
            <a:r>
              <a:rPr lang="cs-CZ" sz="2800" dirty="0" smtClean="0"/>
              <a:t>Leží </a:t>
            </a:r>
            <a:r>
              <a:rPr lang="cs-CZ" sz="2800" dirty="0"/>
              <a:t>v </a:t>
            </a:r>
            <a:r>
              <a:rPr lang="cs-CZ" sz="2800" dirty="0" err="1"/>
              <a:t>Mandalajské</a:t>
            </a:r>
            <a:r>
              <a:rPr lang="cs-CZ" sz="2800" dirty="0"/>
              <a:t> oblasti, </a:t>
            </a:r>
            <a:r>
              <a:rPr lang="cs-CZ" sz="2800" dirty="0" smtClean="0"/>
              <a:t>přibližně </a:t>
            </a:r>
            <a:r>
              <a:rPr lang="cs-CZ" sz="2800" dirty="0"/>
              <a:t>320 km severně od </a:t>
            </a:r>
            <a:r>
              <a:rPr lang="cs-CZ" sz="2800" b="1" dirty="0"/>
              <a:t>bývalého hlavního města, </a:t>
            </a:r>
            <a:r>
              <a:rPr lang="cs-CZ" sz="2800" b="1" dirty="0" smtClean="0"/>
              <a:t>Rangúnu. </a:t>
            </a:r>
          </a:p>
          <a:p>
            <a:pPr>
              <a:buFont typeface="Wingdings" pitchFamily="2" charset="2"/>
              <a:buChar char="§"/>
            </a:pPr>
            <a:r>
              <a:rPr lang="cs-CZ" sz="2800" dirty="0" smtClean="0"/>
              <a:t>Žije tu přibližně </a:t>
            </a:r>
            <a:r>
              <a:rPr lang="cs-CZ" sz="2800" dirty="0"/>
              <a:t>900 000 lidí.</a:t>
            </a:r>
          </a:p>
        </p:txBody>
      </p:sp>
      <p:pic>
        <p:nvPicPr>
          <p:cNvPr id="62468" name="Picture 4" descr="Soubor:Citylocator naypyida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3" y="0"/>
            <a:ext cx="3531483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</p:pic>
      <p:sp>
        <p:nvSpPr>
          <p:cNvPr id="6" name="Obdélník 5"/>
          <p:cNvSpPr/>
          <p:nvPr/>
        </p:nvSpPr>
        <p:spPr>
          <a:xfrm>
            <a:off x="1" y="6507371"/>
            <a:ext cx="5580112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Hintha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, [cit</a:t>
            </a:r>
            <a:r>
              <a:rPr kumimoji="0" lang="cs-CZ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 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2012-18-12], dostupné na </a:t>
            </a:r>
            <a:r>
              <a:rPr kumimoji="0" lang="cs-CZ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www:</a:t>
            </a:r>
          </a:p>
          <a:p>
            <a:pPr lvl="0">
              <a:defRPr/>
            </a:pPr>
            <a:r>
              <a:rPr lang="cs-CZ" sz="1000" kern="0" dirty="0">
                <a:solidFill>
                  <a:srgbClr val="000000"/>
                </a:solidFill>
                <a:hlinkClick r:id="rId3"/>
              </a:rPr>
              <a:t>http://</a:t>
            </a:r>
            <a:r>
              <a:rPr lang="cs-CZ" sz="1000" kern="0" dirty="0" smtClean="0">
                <a:solidFill>
                  <a:srgbClr val="000000"/>
                </a:solidFill>
                <a:hlinkClick r:id="rId3"/>
              </a:rPr>
              <a:t>cs.wikipedia.org/wiki/Soubor:Citylocator_naypyidaw.png</a:t>
            </a:r>
            <a:r>
              <a:rPr lang="cs-CZ" sz="1000" kern="0" dirty="0" smtClean="0">
                <a:solidFill>
                  <a:srgbClr val="000000"/>
                </a:solidFill>
              </a:rPr>
              <a:t> </a:t>
            </a:r>
            <a:endParaRPr kumimoji="0" lang="cs-CZ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8031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7644" y="1025733"/>
            <a:ext cx="7776356" cy="5832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0" y="71626"/>
            <a:ext cx="9144000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err="1" smtClean="0"/>
              <a:t>Naypyidaw</a:t>
            </a:r>
            <a:r>
              <a:rPr lang="cs-CZ" sz="2800" b="1" dirty="0" smtClean="0"/>
              <a:t>  </a:t>
            </a:r>
            <a:r>
              <a:rPr lang="cs-CZ" sz="2800" dirty="0" smtClean="0"/>
              <a:t>je stále ve výstavbě a je rozdělen na obytné, vládní, vojenské a další zóny</a:t>
            </a:r>
            <a:endParaRPr lang="cs-CZ" sz="2800" dirty="0"/>
          </a:p>
        </p:txBody>
      </p:sp>
      <p:sp>
        <p:nvSpPr>
          <p:cNvPr id="6" name="Obdélník 5"/>
          <p:cNvSpPr/>
          <p:nvPr/>
        </p:nvSpPr>
        <p:spPr>
          <a:xfrm>
            <a:off x="0" y="6507371"/>
            <a:ext cx="9123233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Diver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Dave, [cit</a:t>
            </a:r>
            <a:r>
              <a:rPr kumimoji="0" lang="cs-CZ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 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2013-01-07], dostupné pod licencí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Creative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Commons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</a:t>
            </a:r>
            <a:r>
              <a:rPr kumimoji="0" lang="cs-CZ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na www:</a:t>
            </a:r>
          </a:p>
          <a:p>
            <a:pPr lvl="0">
              <a:defRPr/>
            </a:pPr>
            <a:r>
              <a:rPr lang="cs-CZ" sz="1000" kern="0" dirty="0">
                <a:solidFill>
                  <a:srgbClr val="000000"/>
                </a:solidFill>
                <a:hlinkClick r:id="rId3"/>
              </a:rPr>
              <a:t>http://</a:t>
            </a:r>
            <a:r>
              <a:rPr lang="cs-CZ" sz="1000" kern="0" dirty="0" smtClean="0">
                <a:solidFill>
                  <a:srgbClr val="000000"/>
                </a:solidFill>
                <a:hlinkClick r:id="rId3"/>
              </a:rPr>
              <a:t>en.wikipedia.org/wiki/File:Naypyitaw_Apartment.jpg</a:t>
            </a:r>
            <a:r>
              <a:rPr lang="cs-CZ" sz="1000" kern="0" dirty="0" smtClean="0">
                <a:solidFill>
                  <a:srgbClr val="000000"/>
                </a:solidFill>
              </a:rPr>
              <a:t> </a:t>
            </a:r>
            <a:endParaRPr kumimoji="0" lang="cs-CZ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1971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0" y="71626"/>
            <a:ext cx="9144000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Rangún</a:t>
            </a:r>
            <a:r>
              <a:rPr lang="cs-CZ" sz="2800" dirty="0" smtClean="0"/>
              <a:t> (</a:t>
            </a:r>
            <a:r>
              <a:rPr lang="cs-CZ" sz="2800" dirty="0" err="1"/>
              <a:t>Y</a:t>
            </a:r>
            <a:r>
              <a:rPr lang="cs-CZ" sz="2800" dirty="0" err="1" smtClean="0"/>
              <a:t>angon</a:t>
            </a:r>
            <a:r>
              <a:rPr lang="cs-CZ" sz="2800" dirty="0" smtClean="0"/>
              <a:t>) má téměř 5 miliónu obyvatel a donedávna </a:t>
            </a:r>
            <a:r>
              <a:rPr lang="cs-CZ" sz="2800" b="1" dirty="0" smtClean="0"/>
              <a:t>byl hlavním městem Barmy</a:t>
            </a:r>
            <a:endParaRPr lang="cs-CZ" sz="2800" b="1" dirty="0"/>
          </a:p>
        </p:txBody>
      </p:sp>
      <p:pic>
        <p:nvPicPr>
          <p:cNvPr id="51202" name="Picture 2" descr="C:\Users\Ucitel\Desktop\Barma\01034 Rangůn 5mil. obyvatel pův centrum Britské koloni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4659" y="1025733"/>
            <a:ext cx="7769341" cy="5827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717052" cy="71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191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Users\Ucitel\Desktop\Barma\01038 Rangúm - vládní palác jeden z pozústatků po Britech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701" y="594846"/>
            <a:ext cx="8350872" cy="626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0" y="71626"/>
            <a:ext cx="9144000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Vládní palác v </a:t>
            </a:r>
            <a:r>
              <a:rPr lang="cs-CZ" sz="2800" b="1" dirty="0" smtClean="0"/>
              <a:t>Rangúnu</a:t>
            </a:r>
            <a:r>
              <a:rPr lang="cs-CZ" sz="2800" dirty="0" smtClean="0"/>
              <a:t> je pozůstatkem britské koloniální éry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41109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4161" y="85481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Dnes je </a:t>
            </a:r>
            <a:r>
              <a:rPr lang="cs-CZ" sz="2800" b="1" dirty="0" smtClean="0"/>
              <a:t>Rangún </a:t>
            </a:r>
            <a:r>
              <a:rPr lang="cs-CZ" sz="2800" dirty="0" smtClean="0"/>
              <a:t>obchodním a průmyslovým centrem</a:t>
            </a:r>
            <a:endParaRPr lang="cs-CZ" sz="2800" dirty="0"/>
          </a:p>
        </p:txBody>
      </p:sp>
      <p:pic>
        <p:nvPicPr>
          <p:cNvPr id="53250" name="Picture 2" descr="C:\Users\Ucitel\Desktop\Barma\01039 - Rangún jedna z hlavních uli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128" y="594846"/>
            <a:ext cx="8350872" cy="626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09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0" y="6507371"/>
            <a:ext cx="9123233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Richard-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dicky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, [cit</a:t>
            </a:r>
            <a:r>
              <a:rPr kumimoji="0" lang="cs-CZ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 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2013-01-07], dostupné pod licencí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Creative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Commons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</a:t>
            </a:r>
            <a:r>
              <a:rPr kumimoji="0" lang="cs-CZ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na www:</a:t>
            </a:r>
          </a:p>
          <a:p>
            <a:pPr lvl="0">
              <a:defRPr/>
            </a:pPr>
            <a:r>
              <a:rPr lang="cs-CZ" sz="1000" kern="0" dirty="0">
                <a:solidFill>
                  <a:srgbClr val="000000"/>
                </a:solidFill>
                <a:hlinkClick r:id="rId2"/>
              </a:rPr>
              <a:t>http://</a:t>
            </a:r>
            <a:r>
              <a:rPr lang="cs-CZ" sz="1000" kern="0" dirty="0" smtClean="0">
                <a:solidFill>
                  <a:srgbClr val="000000"/>
                </a:solidFill>
                <a:hlinkClick r:id="rId2"/>
              </a:rPr>
              <a:t>en.wikipedia.org/wiki/File:Rijstvelden_Myanmar_2006.jpg</a:t>
            </a:r>
            <a:r>
              <a:rPr lang="cs-CZ" sz="1000" kern="0" dirty="0" smtClean="0">
                <a:solidFill>
                  <a:srgbClr val="000000"/>
                </a:solidFill>
              </a:rPr>
              <a:t> </a:t>
            </a:r>
            <a:endParaRPr kumimoji="0" lang="cs-CZ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3068" y="476672"/>
            <a:ext cx="8040932" cy="6030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-1" y="0"/>
            <a:ext cx="9123233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Většina obyvatel se živí zemědělstvím, </a:t>
            </a:r>
          </a:p>
          <a:p>
            <a:pPr algn="ctr"/>
            <a:r>
              <a:rPr lang="cs-CZ" sz="2800" dirty="0" smtClean="0"/>
              <a:t>hlavní potravinou je </a:t>
            </a:r>
            <a:r>
              <a:rPr lang="cs-CZ" sz="2800" b="1" dirty="0" smtClean="0"/>
              <a:t>rýže</a:t>
            </a:r>
            <a:endParaRPr lang="cs-CZ" sz="2800" b="1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06" y="4437112"/>
            <a:ext cx="67627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0" y="5307042"/>
            <a:ext cx="2376264" cy="1200329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2400" i="1" dirty="0" smtClean="0"/>
              <a:t>Jakou fázi růstu zachycuje tento snímek?</a:t>
            </a:r>
            <a:endParaRPr lang="cs-CZ" sz="2400" i="1" dirty="0"/>
          </a:p>
        </p:txBody>
      </p:sp>
    </p:spTree>
    <p:extLst>
      <p:ext uri="{BB962C8B-B14F-4D97-AF65-F5344CB8AC3E}">
        <p14:creationId xmlns:p14="http://schemas.microsoft.com/office/powerpoint/2010/main" val="86168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0" y="86207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Na trhu v </a:t>
            </a:r>
            <a:r>
              <a:rPr lang="cs-CZ" sz="2800" b="1" dirty="0" err="1" smtClean="0"/>
              <a:t>Paganu</a:t>
            </a:r>
            <a:r>
              <a:rPr lang="cs-CZ" sz="2800" dirty="0" smtClean="0"/>
              <a:t> v centrální Barmě</a:t>
            </a:r>
            <a:endParaRPr lang="cs-CZ" sz="2800" dirty="0"/>
          </a:p>
        </p:txBody>
      </p:sp>
      <p:pic>
        <p:nvPicPr>
          <p:cNvPr id="48130" name="Picture 2" descr="C:\Users\Ucitel\Desktop\Barma\00993 na trhu ve vesnici cestou do Pagan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128" y="594846"/>
            <a:ext cx="8350872" cy="626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76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94017" y="144823"/>
            <a:ext cx="3809931" cy="267765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Kromě drahokamů (rubínů a nefritu) se zde těží také ropa,</a:t>
            </a:r>
            <a:r>
              <a:rPr lang="cs-CZ" sz="2800" dirty="0"/>
              <a:t> zemní </a:t>
            </a:r>
            <a:r>
              <a:rPr lang="cs-CZ" sz="2800" dirty="0" smtClean="0"/>
              <a:t>plyn, </a:t>
            </a:r>
            <a:r>
              <a:rPr lang="cs-CZ" sz="2800" dirty="0"/>
              <a:t>rudy cínu, zinku, niklu, wolframu olova</a:t>
            </a:r>
          </a:p>
        </p:txBody>
      </p:sp>
      <p:pic>
        <p:nvPicPr>
          <p:cNvPr id="25602" name="Picture 2" descr="C:\Users\Ucitel\Desktop\Barma\00635 Mandalaj kontrola výrobk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93697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194016" y="5157192"/>
            <a:ext cx="3809931" cy="138499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Zpracování </a:t>
            </a:r>
            <a:r>
              <a:rPr lang="cs-CZ" sz="2800" b="1" dirty="0" smtClean="0"/>
              <a:t>nefritu</a:t>
            </a:r>
            <a:r>
              <a:rPr lang="cs-CZ" sz="2800" dirty="0" smtClean="0"/>
              <a:t>     a prodej na trhu v </a:t>
            </a:r>
            <a:r>
              <a:rPr lang="cs-CZ" sz="2800" dirty="0" err="1" smtClean="0"/>
              <a:t>Mandalay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97743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Ucitel\Desktop\Barma\00639 Mandalaj řezbáři při práci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3964" y="557973"/>
            <a:ext cx="8400036" cy="6300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1" y="34753"/>
            <a:ext cx="9143999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Řezbáři</a:t>
            </a:r>
            <a:r>
              <a:rPr lang="cs-CZ" sz="2800" dirty="0" smtClean="0"/>
              <a:t> využívají tropické dřevo - hlavně teakové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68239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Ucitel\Desktop\Barma\00642 Mandalaj - vyplňování obrazců vato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728700"/>
            <a:ext cx="8172400" cy="61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242571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Vyšívání tapisérií </a:t>
            </a:r>
            <a:r>
              <a:rPr lang="cs-CZ" sz="2800" dirty="0" smtClean="0"/>
              <a:t>probíhá v malých dílnách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24271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V</a:t>
            </a:r>
            <a:r>
              <a:rPr lang="cs-CZ" dirty="0" smtClean="0">
                <a:solidFill>
                  <a:schemeClr val="tx1"/>
                </a:solidFill>
              </a:rPr>
              <a:t>ysvětlivky k práci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252" y="1899821"/>
            <a:ext cx="1138420" cy="1138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2915816" y="1899821"/>
            <a:ext cx="59766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/>
              <a:t>Průběžně zapisuj do pracovního listu</a:t>
            </a:r>
            <a:endParaRPr lang="cs-CZ" sz="28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305" y="3546594"/>
            <a:ext cx="674494" cy="674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2915816" y="3491426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/>
              <a:t>Hledej na mapě</a:t>
            </a:r>
            <a:endParaRPr lang="cs-CZ" sz="2800" b="1" dirty="0"/>
          </a:p>
        </p:txBody>
      </p:sp>
      <p:sp>
        <p:nvSpPr>
          <p:cNvPr id="7" name="TextovéPole 6"/>
          <p:cNvSpPr txBox="1"/>
          <p:nvPr/>
        </p:nvSpPr>
        <p:spPr>
          <a:xfrm>
            <a:off x="2915816" y="5363271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/>
              <a:t>Vysvětli</a:t>
            </a:r>
            <a:endParaRPr lang="cs-CZ" sz="2800" b="1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5093031"/>
            <a:ext cx="675231" cy="675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12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0" y="90657"/>
            <a:ext cx="9143999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I </a:t>
            </a:r>
            <a:r>
              <a:rPr lang="cs-CZ" sz="2800" b="1" dirty="0" smtClean="0"/>
              <a:t>tkaní koberců </a:t>
            </a:r>
            <a:r>
              <a:rPr lang="cs-CZ" sz="2800" dirty="0" smtClean="0"/>
              <a:t>je spíše řemeslná výroba</a:t>
            </a:r>
            <a:endParaRPr lang="cs-CZ" sz="2800" dirty="0"/>
          </a:p>
        </p:txBody>
      </p:sp>
      <p:pic>
        <p:nvPicPr>
          <p:cNvPr id="28674" name="Picture 2" descr="C:\Users\Ucitel\Desktop\Barma\00644 Mandalaj tkaní  koberců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8316416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055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0" y="48608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Výroba </a:t>
            </a:r>
            <a:r>
              <a:rPr lang="cs-CZ" sz="2800" b="1" dirty="0" smtClean="0"/>
              <a:t>tradičních loutek</a:t>
            </a:r>
            <a:endParaRPr lang="cs-CZ" sz="2800" b="1" dirty="0"/>
          </a:p>
        </p:txBody>
      </p:sp>
      <p:pic>
        <p:nvPicPr>
          <p:cNvPr id="29698" name="Picture 2" descr="C:\Users\Ucitel\Desktop\Barma\00650 Mandalaj výrobna loutek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437" y="571828"/>
            <a:ext cx="8381563" cy="628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055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0" y="116632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Spřádání</a:t>
            </a:r>
            <a:r>
              <a:rPr lang="cs-CZ" sz="2800" b="1" dirty="0" smtClean="0"/>
              <a:t> bavlny</a:t>
            </a:r>
            <a:endParaRPr lang="cs-CZ" sz="2800" b="1" dirty="0"/>
          </a:p>
        </p:txBody>
      </p:sp>
      <p:pic>
        <p:nvPicPr>
          <p:cNvPr id="37890" name="Picture 2" descr="C:\Users\Ucitel\Desktop\Barma\00865 Pagan - návštěva vesnice - spřádání bavlny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136" y="639852"/>
            <a:ext cx="8290864" cy="621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08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Ucitel\Desktop\Barma\00877  Pagan - návštěva vesnice  prodavačka v prodejně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136" y="639852"/>
            <a:ext cx="8290864" cy="621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116632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Ve venkovské prodejně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val="262354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0" y="116632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Vesnice blízko </a:t>
            </a:r>
            <a:r>
              <a:rPr lang="cs-CZ" sz="2800" b="1" dirty="0" err="1" smtClean="0"/>
              <a:t>Paganu</a:t>
            </a:r>
            <a:endParaRPr lang="cs-CZ" sz="2800" b="1" dirty="0"/>
          </a:p>
        </p:txBody>
      </p:sp>
      <p:pic>
        <p:nvPicPr>
          <p:cNvPr id="40963" name="Picture 3" descr="C:\Users\Ucitel\Desktop\Barma\00889 Pagan - návštěva vesnic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136" y="639852"/>
            <a:ext cx="8290864" cy="621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70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Ucitel\Desktop\Barma\00878a  Pagan - návštěva vesnic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0378" y="639852"/>
            <a:ext cx="8259983" cy="619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-35560" y="116632"/>
            <a:ext cx="9179559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Interiér venkovského domu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76459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Ucitel\Desktop\Barma\00931 lisování podzemnice olejné a sezamu žentourem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136" y="639852"/>
            <a:ext cx="8290864" cy="621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1" y="116632"/>
            <a:ext cx="9126162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Lisování </a:t>
            </a:r>
            <a:r>
              <a:rPr lang="cs-CZ" sz="2800" b="1" dirty="0" smtClean="0"/>
              <a:t>podzemnice olejné a sezamu </a:t>
            </a:r>
            <a:r>
              <a:rPr lang="cs-CZ" sz="2800" dirty="0" smtClean="0"/>
              <a:t>žentourem</a:t>
            </a:r>
            <a:endParaRPr lang="cs-CZ" sz="28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0" y="5226784"/>
            <a:ext cx="3419869" cy="163121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Žentour převádí sílu </a:t>
            </a:r>
            <a:r>
              <a:rPr lang="cs-CZ" sz="2000" dirty="0"/>
              <a:t>zvířat na točivý moment na řemenici. </a:t>
            </a:r>
            <a:r>
              <a:rPr lang="cs-CZ" sz="2000" dirty="0" smtClean="0"/>
              <a:t>V zemědělství poháněl  mlátičky, řezačky, šrotovníky. </a:t>
            </a:r>
            <a:endParaRPr lang="cs-CZ" sz="2000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42" y="1844823"/>
            <a:ext cx="67627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1" y="2924944"/>
            <a:ext cx="1403647" cy="83099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400" i="1" dirty="0" smtClean="0"/>
              <a:t>Co je žentour?</a:t>
            </a:r>
            <a:endParaRPr lang="cs-CZ" sz="2400" i="1" dirty="0"/>
          </a:p>
        </p:txBody>
      </p:sp>
    </p:spTree>
    <p:extLst>
      <p:ext uri="{BB962C8B-B14F-4D97-AF65-F5344CB8AC3E}">
        <p14:creationId xmlns:p14="http://schemas.microsoft.com/office/powerpoint/2010/main" val="1019919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46417" y="242571"/>
            <a:ext cx="3001447" cy="181588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Přírodní pec – výroba </a:t>
            </a:r>
            <a:r>
              <a:rPr lang="cs-CZ" sz="2800" b="1" dirty="0" smtClean="0"/>
              <a:t>cukru z palmové šťávy a extraktů z bylin</a:t>
            </a:r>
            <a:endParaRPr lang="cs-CZ" sz="2800" b="1" dirty="0"/>
          </a:p>
        </p:txBody>
      </p:sp>
      <p:pic>
        <p:nvPicPr>
          <p:cNvPr id="49154" name="Picture 2" descr="C:\Users\Ucitel\Desktop\Barma\01000  ve vesnici cestou do Paganu -  výrora extraktu na pe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0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769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Ucitel\Desktop\Barma\00589 rybářská vesnice cestou do Mingun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890718"/>
            <a:ext cx="7956376" cy="596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0" y="116632"/>
            <a:ext cx="9143999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err="1" smtClean="0"/>
              <a:t>Iravadi</a:t>
            </a:r>
            <a:r>
              <a:rPr lang="cs-CZ" sz="2800" b="1" dirty="0" smtClean="0"/>
              <a:t> </a:t>
            </a:r>
            <a:r>
              <a:rPr lang="cs-CZ" sz="2800" dirty="0" smtClean="0"/>
              <a:t>je nejenom dopravní tepnou, ale i zdrojem obživy - rybářská </a:t>
            </a:r>
            <a:r>
              <a:rPr lang="cs-CZ" sz="2800" dirty="0"/>
              <a:t>vesnice </a:t>
            </a:r>
          </a:p>
        </p:txBody>
      </p:sp>
    </p:spTree>
    <p:extLst>
      <p:ext uri="{BB962C8B-B14F-4D97-AF65-F5344CB8AC3E}">
        <p14:creationId xmlns:p14="http://schemas.microsoft.com/office/powerpoint/2010/main" val="300394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34024" y="6527163"/>
            <a:ext cx="9123233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Krish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Dulal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, [cit. 2013-01-07], dostupné pod licencí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Creative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Commons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na www:</a:t>
            </a:r>
          </a:p>
          <a:p>
            <a:pPr lvl="0">
              <a:defRPr/>
            </a:pPr>
            <a:r>
              <a:rPr lang="cs-CZ" sz="1000" kern="0" dirty="0">
                <a:solidFill>
                  <a:srgbClr val="000000"/>
                </a:solidFill>
                <a:hlinkClick r:id="rId2"/>
              </a:rPr>
              <a:t>http://</a:t>
            </a:r>
            <a:r>
              <a:rPr lang="cs-CZ" sz="1000" kern="0" dirty="0" smtClean="0">
                <a:solidFill>
                  <a:srgbClr val="000000"/>
                </a:solidFill>
                <a:hlinkClick r:id="rId2"/>
              </a:rPr>
              <a:t>en.wikipedia.org/wiki/File:One_horned_Rhino.jpg</a:t>
            </a:r>
            <a:r>
              <a:rPr lang="cs-CZ" sz="1000" kern="0" dirty="0" smtClean="0">
                <a:solidFill>
                  <a:srgbClr val="000000"/>
                </a:solidFill>
              </a:rPr>
              <a:t> </a:t>
            </a:r>
            <a:endParaRPr kumimoji="0" lang="cs-CZ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344" y="980728"/>
            <a:ext cx="9148759" cy="554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0" y="71626"/>
            <a:ext cx="9144000" cy="138499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V Myanmaru žijí i kriticky ohrožení živočichové - </a:t>
            </a:r>
            <a:r>
              <a:rPr lang="cs-CZ" sz="2800" b="1" dirty="0" smtClean="0"/>
              <a:t>nosorožec indický </a:t>
            </a:r>
            <a:r>
              <a:rPr lang="cs-CZ" sz="2800" dirty="0" smtClean="0"/>
              <a:t>se dříve hojně vyskytoval </a:t>
            </a:r>
          </a:p>
          <a:p>
            <a:pPr algn="ctr"/>
            <a:r>
              <a:rPr lang="cs-CZ" sz="2800" dirty="0" smtClean="0"/>
              <a:t>od Pákistánu po Barmu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59210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0" y="6507371"/>
            <a:ext cx="9123233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[cit</a:t>
            </a:r>
            <a:r>
              <a:rPr kumimoji="0" lang="cs-CZ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 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2012-18-12], dostupné na </a:t>
            </a:r>
            <a:r>
              <a:rPr kumimoji="0" lang="cs-CZ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www:</a:t>
            </a:r>
          </a:p>
          <a:p>
            <a:pPr lvl="0">
              <a:defRPr/>
            </a:pPr>
            <a:r>
              <a:rPr lang="cs-CZ" sz="1000" kern="0" dirty="0">
                <a:solidFill>
                  <a:srgbClr val="000000"/>
                </a:solidFill>
                <a:hlinkClick r:id="rId2"/>
              </a:rPr>
              <a:t>http://</a:t>
            </a:r>
            <a:r>
              <a:rPr lang="cs-CZ" sz="1000" kern="0" dirty="0" smtClean="0">
                <a:solidFill>
                  <a:srgbClr val="000000"/>
                </a:solidFill>
                <a:hlinkClick r:id="rId2"/>
              </a:rPr>
              <a:t>cs.wikipedia.org/wiki/Soubor:State_seal_of_Myanmar.svg</a:t>
            </a:r>
            <a:r>
              <a:rPr lang="cs-CZ" sz="1000" kern="0" dirty="0" smtClean="0">
                <a:solidFill>
                  <a:srgbClr val="000000"/>
                </a:solidFill>
              </a:rPr>
              <a:t> </a:t>
            </a:r>
            <a:endParaRPr kumimoji="0" lang="cs-CZ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0" y="50095"/>
            <a:ext cx="9123233" cy="58477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b="1" cap="all" dirty="0"/>
              <a:t>Svazová republika </a:t>
            </a:r>
            <a:r>
              <a:rPr lang="cs-CZ" sz="3200" b="1" cap="all" dirty="0" smtClean="0"/>
              <a:t>Myanmar</a:t>
            </a:r>
            <a:endParaRPr lang="cs-CZ" sz="3200" b="1" cap="all" dirty="0"/>
          </a:p>
        </p:txBody>
      </p:sp>
      <p:pic>
        <p:nvPicPr>
          <p:cNvPr id="5124" name="Picture 4" descr="Soubor:State seal of Myanmar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0703" y="616467"/>
            <a:ext cx="698182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687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0359" y="594846"/>
            <a:ext cx="8093642" cy="5938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34024" y="6527163"/>
            <a:ext cx="9123233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Bhaskar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Chowdhury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, [cit. 2013-01-07], dostupné pod licencí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Creative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Commons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na www:</a:t>
            </a:r>
          </a:p>
          <a:p>
            <a:pPr lvl="0">
              <a:defRPr/>
            </a:pPr>
            <a:r>
              <a:rPr lang="cs-CZ" sz="1000" kern="0" dirty="0">
                <a:solidFill>
                  <a:srgbClr val="000000"/>
                </a:solidFill>
                <a:hlinkClick r:id="rId3"/>
              </a:rPr>
              <a:t>http://</a:t>
            </a:r>
            <a:r>
              <a:rPr lang="cs-CZ" sz="1000" kern="0" dirty="0" smtClean="0">
                <a:solidFill>
                  <a:srgbClr val="000000"/>
                </a:solidFill>
                <a:hlinkClick r:id="rId3"/>
              </a:rPr>
              <a:t>en.wikipedia.org/wiki/File:Ulluk-2.jpg</a:t>
            </a:r>
            <a:r>
              <a:rPr lang="cs-CZ" sz="1000" kern="0" dirty="0" smtClean="0">
                <a:solidFill>
                  <a:srgbClr val="000000"/>
                </a:solidFill>
              </a:rPr>
              <a:t> </a:t>
            </a:r>
            <a:endParaRPr kumimoji="0" lang="cs-CZ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0" y="71626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err="1" smtClean="0"/>
              <a:t>Gibon</a:t>
            </a:r>
            <a:r>
              <a:rPr lang="cs-CZ" sz="2800" b="1" dirty="0" smtClean="0"/>
              <a:t> </a:t>
            </a:r>
            <a:r>
              <a:rPr lang="cs-CZ" sz="2800" b="1" dirty="0" err="1" smtClean="0"/>
              <a:t>hoolock</a:t>
            </a:r>
            <a:r>
              <a:rPr lang="cs-CZ" sz="2800" b="1" dirty="0" smtClean="0"/>
              <a:t> </a:t>
            </a:r>
            <a:r>
              <a:rPr lang="cs-CZ" sz="2800" dirty="0" smtClean="0"/>
              <a:t>je obyvatelem tropických lesů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12182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34024" y="6527163"/>
            <a:ext cx="9123233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Fritz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Geller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-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Grimm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, [cit. 2013-01-07], dostupné pod licencí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Creative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Commons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na www:</a:t>
            </a:r>
          </a:p>
          <a:p>
            <a:pPr lvl="0">
              <a:defRPr/>
            </a:pPr>
            <a:r>
              <a:rPr lang="cs-CZ" sz="1000" kern="0" dirty="0">
                <a:solidFill>
                  <a:srgbClr val="000000"/>
                </a:solidFill>
                <a:hlinkClick r:id="rId2"/>
              </a:rPr>
              <a:t>http://</a:t>
            </a:r>
            <a:r>
              <a:rPr lang="cs-CZ" sz="1000" kern="0" dirty="0" smtClean="0">
                <a:solidFill>
                  <a:srgbClr val="000000"/>
                </a:solidFill>
                <a:hlinkClick r:id="rId2"/>
              </a:rPr>
              <a:t>en.wikipedia.org/wiki/File:Pteropus_giganteus_fg01.JPG</a:t>
            </a:r>
            <a:r>
              <a:rPr lang="cs-CZ" sz="1000" kern="0" dirty="0" smtClean="0">
                <a:solidFill>
                  <a:srgbClr val="000000"/>
                </a:solidFill>
              </a:rPr>
              <a:t> </a:t>
            </a:r>
            <a:endParaRPr kumimoji="0" lang="cs-CZ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0116" y="790574"/>
            <a:ext cx="8283883" cy="5736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0" y="71626"/>
            <a:ext cx="9144000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Kaloň indický </a:t>
            </a:r>
            <a:r>
              <a:rPr lang="cs-CZ" sz="2800" dirty="0" smtClean="0"/>
              <a:t>si pochutnává na tropickém ovoci, rozpětí může mít až 150 cm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04088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0" y="71626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Páv zelený </a:t>
            </a:r>
            <a:r>
              <a:rPr lang="cs-CZ" sz="2800" dirty="0" smtClean="0"/>
              <a:t>byl symbolem barmských panovníků</a:t>
            </a:r>
            <a:endParaRPr lang="cs-CZ" sz="2800" dirty="0"/>
          </a:p>
        </p:txBody>
      </p:sp>
      <p:pic>
        <p:nvPicPr>
          <p:cNvPr id="71685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4860" y="1057823"/>
            <a:ext cx="8209140" cy="5469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684" name="Picture 4" descr="Soubor: WikiProject Barma (Myanmar) peacock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770408"/>
            <a:ext cx="2736304" cy="2682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2021633" y="6457890"/>
            <a:ext cx="7122368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The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Swifty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, [cit. 2013-01-07], dostupné pod licencí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Creative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Commons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na www:</a:t>
            </a:r>
          </a:p>
          <a:p>
            <a:pPr lvl="0">
              <a:defRPr/>
            </a:pPr>
            <a:r>
              <a:rPr lang="cs-CZ" sz="1000" kern="0" dirty="0">
                <a:solidFill>
                  <a:srgbClr val="000000"/>
                </a:solidFill>
                <a:hlinkClick r:id="rId4"/>
              </a:rPr>
              <a:t>http://</a:t>
            </a:r>
            <a:r>
              <a:rPr lang="cs-CZ" sz="1000" kern="0" dirty="0" smtClean="0">
                <a:solidFill>
                  <a:srgbClr val="000000"/>
                </a:solidFill>
                <a:hlinkClick r:id="rId4"/>
              </a:rPr>
              <a:t>en.wikipedia.org/wiki/File:Siamese_Dragon.JPG</a:t>
            </a:r>
            <a:r>
              <a:rPr lang="cs-CZ" sz="1000" kern="0" dirty="0" smtClean="0">
                <a:solidFill>
                  <a:srgbClr val="000000"/>
                </a:solidFill>
              </a:rPr>
              <a:t> </a:t>
            </a:r>
            <a:endParaRPr kumimoji="0" lang="cs-CZ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4025" y="5688449"/>
            <a:ext cx="1801671" cy="116955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Stepshep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, [cit. 2013-01-07], dostupné pod licencí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Creative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Commons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na www:</a:t>
            </a:r>
          </a:p>
          <a:p>
            <a:pPr lvl="0">
              <a:defRPr/>
            </a:pPr>
            <a:r>
              <a:rPr lang="cs-CZ" sz="1000" kern="0" dirty="0">
                <a:solidFill>
                  <a:srgbClr val="000000"/>
                </a:solidFill>
                <a:hlinkClick r:id="rId5"/>
              </a:rPr>
              <a:t>http://en.wikipedia.org/wiki/File:WikiProject_Burma_(Myanmar)_</a:t>
            </a:r>
            <a:r>
              <a:rPr lang="cs-CZ" sz="1000" kern="0" dirty="0" smtClean="0">
                <a:solidFill>
                  <a:srgbClr val="000000"/>
                </a:solidFill>
                <a:hlinkClick r:id="rId5"/>
              </a:rPr>
              <a:t>peacock.svg</a:t>
            </a:r>
            <a:r>
              <a:rPr lang="cs-CZ" sz="1000" kern="0" dirty="0" smtClean="0">
                <a:solidFill>
                  <a:srgbClr val="000000"/>
                </a:solidFill>
              </a:rPr>
              <a:t> </a:t>
            </a:r>
            <a:endParaRPr kumimoji="0" lang="cs-CZ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26267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2471" y="576263"/>
            <a:ext cx="4915833" cy="6359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0" y="71626"/>
            <a:ext cx="9144000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Bažant diamantový </a:t>
            </a:r>
            <a:r>
              <a:rPr lang="cs-CZ" sz="2800" dirty="0" smtClean="0"/>
              <a:t>je původem ze severní Barmy, </a:t>
            </a:r>
          </a:p>
          <a:p>
            <a:pPr algn="ctr"/>
            <a:r>
              <a:rPr lang="cs-CZ" sz="2800" dirty="0" smtClean="0"/>
              <a:t>v Evropě je chován jako okrasný pták</a:t>
            </a:r>
            <a:endParaRPr lang="cs-CZ" sz="2800" dirty="0"/>
          </a:p>
        </p:txBody>
      </p:sp>
      <p:sp>
        <p:nvSpPr>
          <p:cNvPr id="4" name="Obdélník 3"/>
          <p:cNvSpPr/>
          <p:nvPr/>
        </p:nvSpPr>
        <p:spPr>
          <a:xfrm>
            <a:off x="34024" y="6527163"/>
            <a:ext cx="9123233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Heinz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Albers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, [cit. 2013-01-07], dostupné pod licencí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Creative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Commons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na www:</a:t>
            </a:r>
          </a:p>
          <a:p>
            <a:pPr lvl="0">
              <a:defRPr/>
            </a:pPr>
            <a:r>
              <a:rPr lang="cs-CZ" sz="1000" kern="0" dirty="0">
                <a:solidFill>
                  <a:srgbClr val="000000"/>
                </a:solidFill>
                <a:hlinkClick r:id="rId3"/>
              </a:rPr>
              <a:t>http://</a:t>
            </a:r>
            <a:r>
              <a:rPr lang="cs-CZ" sz="1000" kern="0" dirty="0" smtClean="0">
                <a:solidFill>
                  <a:srgbClr val="000000"/>
                </a:solidFill>
                <a:hlinkClick r:id="rId3"/>
              </a:rPr>
              <a:t>cs.wikipedia.org/wiki/Soubor:Diamantfasan.jpg</a:t>
            </a:r>
            <a:r>
              <a:rPr lang="cs-CZ" sz="1000" kern="0" dirty="0" smtClean="0">
                <a:solidFill>
                  <a:srgbClr val="000000"/>
                </a:solidFill>
              </a:rPr>
              <a:t> </a:t>
            </a:r>
            <a:endParaRPr kumimoji="0" lang="cs-CZ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7786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C:\Users\Ucitel\Desktop\Barma\01116  Rangún  hotel Ritz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128" y="594846"/>
            <a:ext cx="8350872" cy="626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2353"/>
            <a:ext cx="9144000" cy="138499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Myanmar má obrovské </a:t>
            </a:r>
            <a:r>
              <a:rPr lang="cs-CZ" sz="2800" b="1" dirty="0" smtClean="0"/>
              <a:t>kulturní bohatství</a:t>
            </a:r>
            <a:r>
              <a:rPr lang="cs-CZ" sz="2800" dirty="0" smtClean="0"/>
              <a:t>, </a:t>
            </a:r>
          </a:p>
          <a:p>
            <a:pPr algn="ctr"/>
            <a:r>
              <a:rPr lang="cs-CZ" sz="2800" dirty="0" smtClean="0"/>
              <a:t>ale až v posledních letech se otvírá turistům </a:t>
            </a:r>
          </a:p>
          <a:p>
            <a:pPr algn="ctr"/>
            <a:r>
              <a:rPr lang="cs-CZ" sz="2800" dirty="0" smtClean="0"/>
              <a:t>Hotel </a:t>
            </a:r>
            <a:r>
              <a:rPr lang="cs-CZ" sz="2800" dirty="0" err="1" smtClean="0"/>
              <a:t>Ritz</a:t>
            </a:r>
            <a:r>
              <a:rPr lang="cs-CZ" sz="2800" dirty="0" smtClean="0"/>
              <a:t> v </a:t>
            </a:r>
            <a:r>
              <a:rPr lang="cs-CZ" sz="2800" b="1" dirty="0" smtClean="0"/>
              <a:t>Rangúnu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val="313893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C:\Users\Ucitel\Desktop\Barma\01117  Rangún hotel  Ritz hudební salon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128" y="594846"/>
            <a:ext cx="8350872" cy="626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0" y="46269"/>
            <a:ext cx="9144000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Hotel </a:t>
            </a:r>
            <a:r>
              <a:rPr lang="cs-CZ" sz="2800" b="1" dirty="0" err="1" smtClean="0"/>
              <a:t>Ritz</a:t>
            </a:r>
            <a:r>
              <a:rPr lang="cs-CZ" sz="2800" b="1" dirty="0" smtClean="0"/>
              <a:t> </a:t>
            </a:r>
            <a:r>
              <a:rPr lang="cs-CZ" sz="2800" dirty="0" smtClean="0"/>
              <a:t>– hudební salónek s ukázkou tradičních nástrojů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78840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C:\Users\Ucitel\Desktop\Barma\01065 Šwejdagon Pagoda  konstrukce Čchi vysoká 10m . 7 kruhů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944724"/>
            <a:ext cx="7884368" cy="591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0" y="71626"/>
            <a:ext cx="9144000" cy="138499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Pagoda </a:t>
            </a:r>
            <a:r>
              <a:rPr lang="cs-CZ" sz="2800" b="1" dirty="0" err="1" smtClean="0"/>
              <a:t>Shwedagon</a:t>
            </a:r>
            <a:r>
              <a:rPr lang="cs-CZ" sz="2800" b="1" dirty="0" smtClean="0"/>
              <a:t> v Rangúnu </a:t>
            </a:r>
            <a:r>
              <a:rPr lang="cs-CZ" sz="2800" dirty="0" smtClean="0"/>
              <a:t>je nejposvátnější buddhistickou stavbou, pochází asi z 6. století</a:t>
            </a:r>
            <a:endParaRPr lang="cs-CZ" sz="2800" dirty="0"/>
          </a:p>
          <a:p>
            <a:pPr algn="ctr"/>
            <a:r>
              <a:rPr lang="cs-CZ" sz="2800" dirty="0" smtClean="0"/>
              <a:t>a je obložena zlatými deskami, měří 99 m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45557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citel\Desktop\Barma\01074 stříška Pjataj- zdobí vstup do Svatyněk se sochou Bud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28" y="594846"/>
            <a:ext cx="8350872" cy="626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71626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Krajkoví stříšek pavilónů je vyřezáno z </a:t>
            </a:r>
            <a:r>
              <a:rPr lang="cs-CZ" sz="2800" b="1" dirty="0" smtClean="0"/>
              <a:t>týkového dřeva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val="6618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Users\Ucitel\Desktop\Barma\01075 Šweidagon Pagod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128" y="594846"/>
            <a:ext cx="8350872" cy="626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71626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Návštěvníci se před vstupem do chrámu musí zout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24100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07504" y="1268760"/>
            <a:ext cx="3707904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Zvon </a:t>
            </a:r>
            <a:r>
              <a:rPr lang="cs-CZ" sz="2800" b="1" dirty="0" err="1" smtClean="0"/>
              <a:t>Maháganda</a:t>
            </a:r>
            <a:r>
              <a:rPr lang="cs-CZ" sz="2800" b="1" dirty="0" smtClean="0"/>
              <a:t> </a:t>
            </a:r>
            <a:r>
              <a:rPr lang="cs-CZ" sz="2800" dirty="0" smtClean="0"/>
              <a:t>váží 16 tun</a:t>
            </a:r>
            <a:endParaRPr lang="cs-CZ" sz="2800" dirty="0"/>
          </a:p>
        </p:txBody>
      </p:sp>
      <p:pic>
        <p:nvPicPr>
          <p:cNvPr id="56322" name="Picture 2" descr="C:\Users\Ucitel\Desktop\Barma\01089 Šwejdagoun Pagoda  zvon Maháganda 16  tun (Velký hlas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70234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056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cs-CZ" b="1" dirty="0" smtClean="0"/>
              <a:t>Myanmar - Barma </a:t>
            </a:r>
            <a:endParaRPr lang="cs-CZ" b="1" dirty="0">
              <a:solidFill>
                <a:schemeClr val="tx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484784"/>
            <a:ext cx="8424936" cy="506916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cs-CZ" dirty="0" smtClean="0"/>
              <a:t>Původně  Barmské  království  bylo po bojích s Brity roku  1866  připojeno  jako  provincie   </a:t>
            </a:r>
            <a:r>
              <a:rPr lang="cs-CZ" dirty="0"/>
              <a:t>k Britské Indii. V roce 1937 se Barma stala </a:t>
            </a:r>
            <a:r>
              <a:rPr lang="cs-CZ" b="1" dirty="0"/>
              <a:t>britskou korunní </a:t>
            </a:r>
            <a:r>
              <a:rPr lang="cs-CZ" b="1" dirty="0" smtClean="0"/>
              <a:t>kolonií</a:t>
            </a:r>
            <a:r>
              <a:rPr lang="cs-CZ" dirty="0" smtClean="0"/>
              <a:t>.</a:t>
            </a:r>
          </a:p>
          <a:p>
            <a:pPr>
              <a:buFont typeface="Wingdings" pitchFamily="2" charset="2"/>
              <a:buChar char="§"/>
            </a:pPr>
            <a:r>
              <a:rPr lang="cs-CZ" dirty="0" smtClean="0"/>
              <a:t>Během druhé světové války byla </a:t>
            </a:r>
            <a:r>
              <a:rPr lang="cs-CZ" b="1" dirty="0" smtClean="0"/>
              <a:t>okupována Japonskem.</a:t>
            </a:r>
          </a:p>
          <a:p>
            <a:pPr>
              <a:buFont typeface="Wingdings" pitchFamily="2" charset="2"/>
              <a:buChar char="§"/>
            </a:pPr>
            <a:r>
              <a:rPr lang="cs-CZ" dirty="0" smtClean="0"/>
              <a:t>V roce 1948 vyhlásila Barma </a:t>
            </a:r>
            <a:r>
              <a:rPr lang="cs-CZ" b="1" dirty="0" smtClean="0"/>
              <a:t>samostatnost.</a:t>
            </a:r>
          </a:p>
          <a:p>
            <a:pPr>
              <a:buFont typeface="Wingdings" pitchFamily="2" charset="2"/>
              <a:buChar char="§"/>
            </a:pPr>
            <a:r>
              <a:rPr lang="cs-CZ" dirty="0" smtClean="0"/>
              <a:t>Nyní je to </a:t>
            </a:r>
            <a:r>
              <a:rPr lang="cs-CZ" b="1" dirty="0" smtClean="0"/>
              <a:t>prezidentská republika</a:t>
            </a:r>
            <a:r>
              <a:rPr lang="cs-CZ" dirty="0" smtClean="0"/>
              <a:t>.</a:t>
            </a:r>
          </a:p>
          <a:p>
            <a:pPr>
              <a:buFont typeface="Wingdings" pitchFamily="2" charset="2"/>
              <a:buChar char="§"/>
            </a:pPr>
            <a:r>
              <a:rPr lang="cs-CZ" dirty="0" smtClean="0"/>
              <a:t>Společně </a:t>
            </a:r>
            <a:r>
              <a:rPr lang="cs-CZ" dirty="0"/>
              <a:t>s Kambodžou a Laosem </a:t>
            </a:r>
            <a:r>
              <a:rPr lang="cs-CZ" dirty="0" smtClean="0"/>
              <a:t>patří mezi nejchudší státy  Asie.</a:t>
            </a:r>
          </a:p>
        </p:txBody>
      </p:sp>
    </p:spTree>
    <p:extLst>
      <p:ext uri="{BB962C8B-B14F-4D97-AF65-F5344CB8AC3E}">
        <p14:creationId xmlns:p14="http://schemas.microsoft.com/office/powerpoint/2010/main" val="70145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C:\Users\Ucitel\Desktop\Barma\01091 Šweidagoun Pagoda nejstarší ze Svatyň, obklopující Pag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589143"/>
            <a:ext cx="8316416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71626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Nejstarší svatyně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96844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C:\Users\Ucitel\Desktop\Barma\01104  Rangún  ležící Buddha 70m dlouhý z cihel a cement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566682"/>
            <a:ext cx="8388424" cy="6291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71626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Ležící Buddha v Rangúnu </a:t>
            </a:r>
            <a:r>
              <a:rPr lang="cs-CZ" sz="2800" dirty="0" smtClean="0"/>
              <a:t>měří 70 m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58231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C:\Users\Ucitel\Desktop\Barma\01105  Rangún  Ležící Buddha - det chodidel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566682"/>
            <a:ext cx="8388424" cy="6291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71626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Buddhova chodidla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82298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C:\Users\Ucitel\Desktop\Barma\00515 pohled z Mandalay Hillu na univerzitu a vězení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890718"/>
            <a:ext cx="7956376" cy="596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47667"/>
            <a:ext cx="9123233" cy="138499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Pohled na město </a:t>
            </a:r>
            <a:r>
              <a:rPr lang="cs-CZ" sz="2800" b="1" dirty="0" err="1" smtClean="0"/>
              <a:t>Mandalaj</a:t>
            </a:r>
            <a:r>
              <a:rPr lang="cs-CZ" sz="2800" dirty="0" smtClean="0"/>
              <a:t>, </a:t>
            </a:r>
          </a:p>
          <a:p>
            <a:pPr algn="ctr"/>
            <a:r>
              <a:rPr lang="cs-CZ" sz="2800" dirty="0" smtClean="0"/>
              <a:t>poslední </a:t>
            </a:r>
            <a:r>
              <a:rPr lang="cs-CZ" sz="2800" dirty="0"/>
              <a:t>hlavní město </a:t>
            </a:r>
            <a:r>
              <a:rPr lang="cs-CZ" sz="2800" b="1" dirty="0"/>
              <a:t>královské Barmy</a:t>
            </a:r>
          </a:p>
          <a:p>
            <a:pPr algn="ctr"/>
            <a:r>
              <a:rPr lang="cs-CZ" sz="2800" dirty="0" smtClean="0"/>
              <a:t>- v popředí univerzita v pozadí vězení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980718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Ucitel\Desktop\Barma\00576 Mandalay cestou do přístav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641307"/>
            <a:ext cx="8319329" cy="6239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116632"/>
            <a:ext cx="9143999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Město </a:t>
            </a:r>
            <a:r>
              <a:rPr lang="cs-CZ" sz="2800" b="1" dirty="0" err="1" smtClean="0"/>
              <a:t>Mandalaj</a:t>
            </a:r>
            <a:r>
              <a:rPr lang="cs-CZ" sz="2800" dirty="0" smtClean="0"/>
              <a:t> leží v centru úrodné nížiny řeky </a:t>
            </a:r>
            <a:r>
              <a:rPr lang="cs-CZ" sz="2800" dirty="0" err="1" smtClean="0"/>
              <a:t>Iravadi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64598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0" y="116632"/>
            <a:ext cx="9143999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err="1" smtClean="0"/>
              <a:t>Mandalay</a:t>
            </a:r>
            <a:r>
              <a:rPr lang="cs-CZ" sz="2800" dirty="0" smtClean="0"/>
              <a:t> – přístav na řece </a:t>
            </a:r>
            <a:r>
              <a:rPr lang="cs-CZ" sz="2800" dirty="0" err="1" smtClean="0"/>
              <a:t>Iravadi</a:t>
            </a:r>
            <a:endParaRPr lang="cs-CZ" sz="2800" dirty="0"/>
          </a:p>
        </p:txBody>
      </p:sp>
      <p:pic>
        <p:nvPicPr>
          <p:cNvPr id="21506" name="Picture 2" descr="C:\Users\Ucitel\Desktop\Barma\00580 Mandalaj přístav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136" y="639852"/>
            <a:ext cx="8290864" cy="621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21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Ucitel\Desktop\Barma\00785 Iravádí plujeme do Pagan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358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0" y="36062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Chrám na </a:t>
            </a:r>
            <a:r>
              <a:rPr lang="cs-CZ" sz="2800" b="1" dirty="0" err="1" smtClean="0"/>
              <a:t>Mandalay</a:t>
            </a:r>
            <a:r>
              <a:rPr lang="cs-CZ" sz="2800" b="1" dirty="0" smtClean="0"/>
              <a:t> </a:t>
            </a:r>
            <a:r>
              <a:rPr lang="cs-CZ" sz="2800" b="1" dirty="0" err="1" smtClean="0"/>
              <a:t>Hill</a:t>
            </a:r>
            <a:endParaRPr lang="cs-CZ" sz="2800" b="1" dirty="0"/>
          </a:p>
        </p:txBody>
      </p:sp>
      <p:pic>
        <p:nvPicPr>
          <p:cNvPr id="16385" name="Picture 1" descr="C:\Users\Ucitel\Desktop\Barma\00503 Chrám na Mandaly Hill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626" y="559282"/>
            <a:ext cx="8386595" cy="6289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160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0" y="52270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Pagody</a:t>
            </a:r>
            <a:r>
              <a:rPr lang="cs-CZ" sz="2800" dirty="0" smtClean="0"/>
              <a:t> na </a:t>
            </a:r>
            <a:r>
              <a:rPr lang="cs-CZ" sz="2800" dirty="0" err="1" smtClean="0"/>
              <a:t>Mandalay</a:t>
            </a:r>
            <a:r>
              <a:rPr lang="cs-CZ" sz="2800" dirty="0" smtClean="0"/>
              <a:t> </a:t>
            </a:r>
            <a:r>
              <a:rPr lang="cs-CZ" sz="2800" dirty="0" err="1" smtClean="0"/>
              <a:t>Hillu</a:t>
            </a:r>
            <a:endParaRPr lang="cs-CZ" sz="2800" dirty="0"/>
          </a:p>
        </p:txBody>
      </p:sp>
      <p:pic>
        <p:nvPicPr>
          <p:cNvPr id="14337" name="Picture 1" descr="C:\Users\Ucitel\Desktop\Barma\00524 Mandalay Hill pagody a posvátný sloup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7320" y="575490"/>
            <a:ext cx="8376680" cy="6282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895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 descr="C:\Users\Ucitel\Desktop\Barma\00558 Kuto-do kamenné texty  756 svazků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683" y="644763"/>
            <a:ext cx="8284317" cy="621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121542"/>
            <a:ext cx="9115561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Kuto Do – kamenná </a:t>
            </a:r>
            <a:r>
              <a:rPr lang="cs-CZ" sz="2800" b="1" dirty="0" smtClean="0"/>
              <a:t>buddhistická knihovna </a:t>
            </a:r>
          </a:p>
          <a:p>
            <a:pPr algn="ctr"/>
            <a:r>
              <a:rPr lang="cs-CZ" sz="2800" dirty="0" smtClean="0"/>
              <a:t>se 756 svazky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38712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citel\Desktop\Barma\00549 Mandalayský král. palá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072" y="982608"/>
            <a:ext cx="7833856" cy="587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0" y="31802"/>
            <a:ext cx="9144000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Poslední barmský král </a:t>
            </a:r>
            <a:r>
              <a:rPr lang="cs-CZ" sz="2800" b="1" dirty="0" err="1" smtClean="0"/>
              <a:t>Thibaw</a:t>
            </a:r>
            <a:r>
              <a:rPr lang="cs-CZ" sz="2800" dirty="0" smtClean="0"/>
              <a:t>  s jednou ze svých </a:t>
            </a:r>
          </a:p>
          <a:p>
            <a:pPr algn="ctr"/>
            <a:r>
              <a:rPr lang="cs-CZ" sz="2800" dirty="0" smtClean="0"/>
              <a:t>60 manželek vládl do roku 1885</a:t>
            </a:r>
          </a:p>
        </p:txBody>
      </p:sp>
    </p:spTree>
    <p:extLst>
      <p:ext uri="{BB962C8B-B14F-4D97-AF65-F5344CB8AC3E}">
        <p14:creationId xmlns:p14="http://schemas.microsoft.com/office/powerpoint/2010/main" val="71324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0" y="116632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Mniši</a:t>
            </a:r>
            <a:r>
              <a:rPr lang="cs-CZ" sz="2800" dirty="0" smtClean="0"/>
              <a:t> v klášteře </a:t>
            </a:r>
            <a:r>
              <a:rPr lang="cs-CZ" sz="2800" dirty="0" err="1" smtClean="0"/>
              <a:t>Mahaganajo</a:t>
            </a:r>
            <a:r>
              <a:rPr lang="cs-CZ" sz="2800" dirty="0" smtClean="0"/>
              <a:t> připravují večeři</a:t>
            </a:r>
            <a:endParaRPr lang="cs-CZ" sz="2800" dirty="0"/>
          </a:p>
        </p:txBody>
      </p:sp>
      <p:pic>
        <p:nvPicPr>
          <p:cNvPr id="11265" name="Picture 1" descr="C:\Users\Ucitel\Desktop\Barma\00670 Mandalaj - klášter Mahaganajo příprava večeř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8316416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30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Ucitel\Desktop\Barma\00705 Monywa Zlatá  Pagoda , Buddha Ležící (odcházejhící do 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1052736"/>
            <a:ext cx="7740352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107688"/>
            <a:ext cx="9144000" cy="138499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Ve městě </a:t>
            </a:r>
            <a:r>
              <a:rPr lang="cs-CZ" sz="2800" b="1" dirty="0" err="1" smtClean="0"/>
              <a:t>Monywa</a:t>
            </a:r>
            <a:r>
              <a:rPr lang="cs-CZ" sz="2800" dirty="0" smtClean="0"/>
              <a:t> je hlavní turistickou atrakcí </a:t>
            </a:r>
          </a:p>
          <a:p>
            <a:pPr algn="ctr"/>
            <a:r>
              <a:rPr lang="cs-CZ" sz="2800" b="1" dirty="0"/>
              <a:t>S</a:t>
            </a:r>
            <a:r>
              <a:rPr lang="cs-CZ" sz="2800" b="1" dirty="0" smtClean="0"/>
              <a:t>tojící Buddha </a:t>
            </a:r>
            <a:r>
              <a:rPr lang="cs-CZ" sz="2800" dirty="0" smtClean="0"/>
              <a:t>s výškou 116 m a </a:t>
            </a:r>
            <a:r>
              <a:rPr lang="cs-CZ" sz="2800" b="1" dirty="0" smtClean="0"/>
              <a:t>Ležící Buddha </a:t>
            </a:r>
          </a:p>
          <a:p>
            <a:pPr algn="ctr"/>
            <a:r>
              <a:rPr lang="cs-CZ" sz="2800" dirty="0" smtClean="0"/>
              <a:t>95 m dlouhý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38926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0" y="6507371"/>
            <a:ext cx="9123233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Alan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Mak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, [cit</a:t>
            </a:r>
            <a:r>
              <a:rPr kumimoji="0" lang="cs-CZ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 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2013-01-07], dostupné pod licencí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Creative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Commons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</a:t>
            </a:r>
            <a:r>
              <a:rPr kumimoji="0" lang="cs-CZ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na www:</a:t>
            </a:r>
          </a:p>
          <a:p>
            <a:pPr lvl="0">
              <a:defRPr/>
            </a:pPr>
            <a:r>
              <a:rPr lang="cs-CZ" sz="1000" kern="0" dirty="0">
                <a:solidFill>
                  <a:srgbClr val="000000"/>
                </a:solidFill>
                <a:hlinkClick r:id="rId2"/>
              </a:rPr>
              <a:t>http://commons.wikimedia.org/wiki/File:Average_annual_precipitation_in_China(English).</a:t>
            </a:r>
            <a:r>
              <a:rPr lang="cs-CZ" sz="1000" kern="0" dirty="0" smtClean="0">
                <a:solidFill>
                  <a:srgbClr val="000000"/>
                </a:solidFill>
                <a:hlinkClick r:id="rId2"/>
              </a:rPr>
              <a:t>png</a:t>
            </a:r>
            <a:r>
              <a:rPr lang="cs-CZ" sz="1000" kern="0" dirty="0" smtClean="0">
                <a:solidFill>
                  <a:srgbClr val="000000"/>
                </a:solidFill>
              </a:rPr>
              <a:t> </a:t>
            </a:r>
            <a:endParaRPr kumimoji="0" lang="cs-CZ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7252" y="529324"/>
            <a:ext cx="3820988" cy="310854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Stojící Buddha  - </a:t>
            </a:r>
            <a:r>
              <a:rPr lang="cs-CZ" sz="2800" b="1" dirty="0" smtClean="0"/>
              <a:t>druhá nejvyšší socha světa</a:t>
            </a:r>
          </a:p>
          <a:p>
            <a:pPr algn="ctr"/>
            <a:endParaRPr lang="cs-CZ" sz="2800" dirty="0" smtClean="0"/>
          </a:p>
          <a:p>
            <a:pPr algn="ctr"/>
            <a:r>
              <a:rPr lang="cs-CZ" sz="2800" i="1" dirty="0" smtClean="0"/>
              <a:t>První je socha Buddhy v Japonsku vysoká 120 m</a:t>
            </a:r>
            <a:endParaRPr lang="cs-CZ" sz="2800" i="1" dirty="0"/>
          </a:p>
        </p:txBody>
      </p:sp>
      <p:pic>
        <p:nvPicPr>
          <p:cNvPr id="7169" name="Picture 1" descr="C:\Users\Ucitel\Desktop\Barma\00708 Monywa -Stojící Buddha  100m 43pater přístupných 18 v 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0500" y="24586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13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0" y="47667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„</a:t>
            </a:r>
            <a:r>
              <a:rPr lang="cs-CZ" sz="2800" b="1" dirty="0" smtClean="0"/>
              <a:t>Marcipánová“ pagoda </a:t>
            </a:r>
            <a:r>
              <a:rPr lang="cs-CZ" sz="2800" dirty="0" smtClean="0"/>
              <a:t>v </a:t>
            </a:r>
            <a:r>
              <a:rPr lang="cs-CZ" sz="2800" dirty="0" err="1" smtClean="0"/>
              <a:t>Monywa</a:t>
            </a:r>
            <a:endParaRPr lang="cs-CZ" sz="2800" dirty="0"/>
          </a:p>
        </p:txBody>
      </p:sp>
      <p:pic>
        <p:nvPicPr>
          <p:cNvPr id="6145" name="Picture 1" descr="C:\Users\Ucitel\Desktop\Barma\00737 Monywa - Marcipánová pagod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566682"/>
            <a:ext cx="8388424" cy="6291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245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Ucitel\Desktop\Barma\00722 Monywa - Marcipánová pagod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202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Ucitel\Desktop\Barma\00771 Monywa loutkové divadlo  zápas lesních duchů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128" y="594846"/>
            <a:ext cx="8350872" cy="626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71626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Tradiční </a:t>
            </a:r>
            <a:r>
              <a:rPr lang="cs-CZ" sz="2800" b="1" dirty="0" smtClean="0"/>
              <a:t>loutkové divadlo </a:t>
            </a:r>
            <a:r>
              <a:rPr lang="cs-CZ" sz="2800" dirty="0" smtClean="0"/>
              <a:t>– zápas lesních duchů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5709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Ucitel\Desktop\Barma\00797 Pagan - Pagoda Šweizigoun monolitní stavba z 11. stol 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944724"/>
            <a:ext cx="7884368" cy="591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0" y="71626"/>
            <a:ext cx="9144000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Pagoda </a:t>
            </a:r>
            <a:r>
              <a:rPr lang="cs-CZ" sz="2800" b="1" dirty="0" err="1" smtClean="0"/>
              <a:t>Šwenzigon</a:t>
            </a:r>
            <a:r>
              <a:rPr lang="cs-CZ" sz="2800" dirty="0" smtClean="0"/>
              <a:t> v </a:t>
            </a:r>
            <a:r>
              <a:rPr lang="cs-CZ" sz="2800" b="1" dirty="0" err="1" smtClean="0"/>
              <a:t>Baganu</a:t>
            </a:r>
            <a:r>
              <a:rPr lang="cs-CZ" sz="2800" dirty="0" smtClean="0"/>
              <a:t> (</a:t>
            </a:r>
            <a:r>
              <a:rPr lang="cs-CZ" sz="2800" dirty="0" err="1" smtClean="0"/>
              <a:t>Paganu</a:t>
            </a:r>
            <a:r>
              <a:rPr lang="cs-CZ" sz="2800" dirty="0" smtClean="0"/>
              <a:t>) byla dokončena roku 1102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97599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Ucitel\Desktop\Barma\00818  Pagan pohled z pagody Šwejsando - v Paganu počítají 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597" y="586948"/>
            <a:ext cx="8361403" cy="6271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-597" y="109895"/>
            <a:ext cx="9144000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/>
              <a:t>V</a:t>
            </a:r>
            <a:r>
              <a:rPr lang="cs-CZ" sz="2800" dirty="0" smtClean="0"/>
              <a:t> 11. a 12. století byla oblast </a:t>
            </a:r>
            <a:r>
              <a:rPr lang="cs-CZ" sz="2800" b="1" dirty="0" err="1" smtClean="0"/>
              <a:t>Paganu</a:t>
            </a:r>
            <a:r>
              <a:rPr lang="cs-CZ" sz="2800" dirty="0" smtClean="0"/>
              <a:t> kulturním </a:t>
            </a:r>
          </a:p>
          <a:p>
            <a:pPr algn="ctr"/>
            <a:r>
              <a:rPr lang="cs-CZ" sz="2800" dirty="0" smtClean="0"/>
              <a:t>a církevním centrem celé </a:t>
            </a:r>
            <a:r>
              <a:rPr lang="cs-CZ" sz="2800" smtClean="0"/>
              <a:t>říše – pagody, </a:t>
            </a:r>
            <a:r>
              <a:rPr lang="cs-CZ" sz="2800" dirty="0" smtClean="0"/>
              <a:t>stúpy </a:t>
            </a:r>
          </a:p>
        </p:txBody>
      </p:sp>
    </p:spTree>
    <p:extLst>
      <p:ext uri="{BB962C8B-B14F-4D97-AF65-F5344CB8AC3E}">
        <p14:creationId xmlns:p14="http://schemas.microsoft.com/office/powerpoint/2010/main" val="298056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0" y="71626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/>
              <a:t>Za dvě století zde bylo postaveno asi </a:t>
            </a:r>
            <a:r>
              <a:rPr lang="cs-CZ" sz="2800" b="1" dirty="0"/>
              <a:t>10 000 chrámů</a:t>
            </a:r>
          </a:p>
        </p:txBody>
      </p:sp>
      <p:pic>
        <p:nvPicPr>
          <p:cNvPr id="36867" name="Picture 3" descr="C:\Users\Ucitel\Desktop\Barma\00822 Pagan  v této oblasti se nachází 5000 pago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128" y="594846"/>
            <a:ext cx="8350872" cy="626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41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Users\Ucitel\Desktop\Barma\01029   Pagan - pohled z  pagody Dahamajazika 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650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citel\Desktop\Barma\00547 obytné místnosti krále a královen (60 žen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513404"/>
            <a:ext cx="8326938" cy="6245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31802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Obytný komplex královského paláce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7450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Ucitel\Desktop\Barma\00944 hora POPA (květinová hora  1520m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566682"/>
            <a:ext cx="8388424" cy="6291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0" y="71626"/>
            <a:ext cx="9144000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Hora Popa </a:t>
            </a:r>
            <a:r>
              <a:rPr lang="cs-CZ" sz="2800" dirty="0" smtClean="0"/>
              <a:t>s buddhistickým klášterem je pozůstatkem sopky 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47013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Ucitel\Desktop\Barma\00982 prodejci pod schodištěm na horu Pop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728700"/>
            <a:ext cx="8172400" cy="61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0" y="71626"/>
            <a:ext cx="9144000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Oblast kolem hory Popa je velmi úrodná a proslula pěstováním </a:t>
            </a:r>
            <a:r>
              <a:rPr lang="cs-CZ" sz="2800" b="1" dirty="0" smtClean="0"/>
              <a:t>banánů</a:t>
            </a:r>
            <a:r>
              <a:rPr lang="cs-CZ" sz="2800" dirty="0" smtClean="0"/>
              <a:t>, </a:t>
            </a:r>
            <a:r>
              <a:rPr lang="cs-CZ" sz="2800" b="1" dirty="0" smtClean="0"/>
              <a:t>papáji a manga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val="181821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citel\Desktop\Barma\00973 kryté schodiště na horu Popa 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1196752"/>
            <a:ext cx="4000500" cy="138499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Na vrchol hory Popa </a:t>
            </a:r>
            <a:r>
              <a:rPr lang="cs-CZ" sz="2800" dirty="0" smtClean="0"/>
              <a:t>vystoupáte krytým schodištěm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78720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0" y="71626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Makakové </a:t>
            </a:r>
            <a:r>
              <a:rPr lang="cs-CZ" sz="2800" dirty="0" smtClean="0"/>
              <a:t>žebrají jídlo od turistů</a:t>
            </a:r>
            <a:endParaRPr lang="cs-CZ" sz="2800" dirty="0"/>
          </a:p>
        </p:txBody>
      </p:sp>
      <p:pic>
        <p:nvPicPr>
          <p:cNvPr id="46082" name="Picture 2" descr="C:\Users\Ucitel\Desktop\Barma\00981 na krytém schodišti na horu Popa 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8316416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87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2636912"/>
            <a:ext cx="3314316" cy="1143000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cs-CZ" sz="4800" b="1" dirty="0" smtClean="0"/>
              <a:t>Konec </a:t>
            </a:r>
            <a:endParaRPr lang="cs-CZ" sz="4800" b="1" dirty="0"/>
          </a:p>
        </p:txBody>
      </p:sp>
      <p:pic>
        <p:nvPicPr>
          <p:cNvPr id="7170" name="Picture 2" descr="C:\Users\Ucitel\Desktop\Barma\00719   Monywa  na krytých schode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3868" y="-3382"/>
            <a:ext cx="5146036" cy="6861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600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informací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sz="2400" dirty="0">
                <a:hlinkClick r:id="rId3"/>
              </a:rPr>
              <a:t>http://</a:t>
            </a:r>
            <a:r>
              <a:rPr lang="cs-CZ" sz="2400" dirty="0" smtClean="0">
                <a:hlinkClick r:id="rId3"/>
              </a:rPr>
              <a:t>cs.wikipedia.org/wiki/Myanmar</a:t>
            </a:r>
            <a:r>
              <a:rPr lang="cs-CZ" sz="2400" dirty="0" smtClean="0"/>
              <a:t> </a:t>
            </a:r>
          </a:p>
          <a:p>
            <a:r>
              <a:rPr lang="cs-CZ" sz="2400" dirty="0">
                <a:hlinkClick r:id="rId4"/>
              </a:rPr>
              <a:t>http://en.wikipedia.org/wiki/</a:t>
            </a:r>
            <a:r>
              <a:rPr lang="cs-CZ" sz="2400" dirty="0" err="1">
                <a:hlinkClick r:id="rId4"/>
              </a:rPr>
              <a:t>Kayan</a:t>
            </a:r>
            <a:r>
              <a:rPr lang="cs-CZ" sz="2400" dirty="0">
                <a:hlinkClick r:id="rId4"/>
              </a:rPr>
              <a:t>_(Burma</a:t>
            </a:r>
            <a:r>
              <a:rPr lang="cs-CZ" sz="2400" dirty="0" smtClean="0">
                <a:hlinkClick r:id="rId4"/>
              </a:rPr>
              <a:t>)</a:t>
            </a:r>
            <a:endParaRPr lang="cs-CZ" sz="2400" dirty="0" smtClean="0"/>
          </a:p>
          <a:p>
            <a:r>
              <a:rPr lang="cs-CZ" sz="2400" dirty="0"/>
              <a:t> </a:t>
            </a:r>
            <a:r>
              <a:rPr lang="cs-CZ" sz="2400" dirty="0">
                <a:hlinkClick r:id="rId5"/>
              </a:rPr>
              <a:t>http://</a:t>
            </a:r>
            <a:r>
              <a:rPr lang="cs-CZ" sz="2400" dirty="0" smtClean="0">
                <a:hlinkClick r:id="rId5"/>
              </a:rPr>
              <a:t>en.wikipedia.org/wiki/Monywa</a:t>
            </a:r>
            <a:endParaRPr lang="cs-CZ" sz="2400" dirty="0" smtClean="0"/>
          </a:p>
          <a:p>
            <a:r>
              <a:rPr lang="cs-CZ" sz="2400" dirty="0">
                <a:hlinkClick r:id="rId6"/>
              </a:rPr>
              <a:t>http://</a:t>
            </a:r>
            <a:r>
              <a:rPr lang="cs-CZ" sz="2400" dirty="0" smtClean="0">
                <a:hlinkClick r:id="rId6"/>
              </a:rPr>
              <a:t>en.wikipedia.org/wiki/Bagan</a:t>
            </a:r>
            <a:endParaRPr lang="cs-CZ" sz="2400" dirty="0" smtClean="0"/>
          </a:p>
          <a:p>
            <a:r>
              <a:rPr lang="cs-CZ" sz="2400" dirty="0">
                <a:hlinkClick r:id="rId7"/>
              </a:rPr>
              <a:t>http://cs.wikipedia.org/wiki/%</a:t>
            </a:r>
            <a:r>
              <a:rPr lang="cs-CZ" sz="2400" dirty="0" smtClean="0">
                <a:hlinkClick r:id="rId7"/>
              </a:rPr>
              <a:t>C5%BDentour</a:t>
            </a:r>
            <a:endParaRPr lang="cs-CZ" sz="2400" dirty="0" smtClean="0"/>
          </a:p>
          <a:p>
            <a:r>
              <a:rPr lang="cs-CZ" sz="2400" dirty="0">
                <a:hlinkClick r:id="rId8"/>
              </a:rPr>
              <a:t>http://</a:t>
            </a:r>
            <a:r>
              <a:rPr lang="cs-CZ" sz="2400" dirty="0" smtClean="0">
                <a:hlinkClick r:id="rId8"/>
              </a:rPr>
              <a:t>cs.wikipedia.org/wiki/Neipyijto</a:t>
            </a:r>
            <a:endParaRPr lang="cs-CZ" sz="2400" dirty="0" smtClean="0"/>
          </a:p>
          <a:p>
            <a:r>
              <a:rPr lang="cs-CZ" sz="2400" dirty="0">
                <a:hlinkClick r:id="rId9"/>
              </a:rPr>
              <a:t>http://</a:t>
            </a:r>
            <a:r>
              <a:rPr lang="cs-CZ" sz="2400" dirty="0" smtClean="0">
                <a:hlinkClick r:id="rId9"/>
              </a:rPr>
              <a:t>sk.wikipedia.org/wiki/Indo%C4%8D%C3%ADna</a:t>
            </a:r>
            <a:r>
              <a:rPr lang="cs-CZ" sz="2400" dirty="0" smtClean="0"/>
              <a:t>     </a:t>
            </a:r>
          </a:p>
          <a:p>
            <a:endParaRPr lang="cs-CZ" sz="2400" dirty="0">
              <a:hlinkClick r:id="rId10"/>
            </a:endParaRPr>
          </a:p>
          <a:p>
            <a:endParaRPr lang="cs-CZ" sz="2400" dirty="0" smtClean="0">
              <a:hlinkClick r:id="rId10"/>
            </a:endParaRPr>
          </a:p>
          <a:p>
            <a:endParaRPr lang="cs-CZ" sz="2400" dirty="0">
              <a:hlinkClick r:id="rId11"/>
            </a:endParaRPr>
          </a:p>
          <a:p>
            <a:r>
              <a:rPr lang="cs-CZ" sz="2400" dirty="0" smtClean="0"/>
              <a:t>neoznačené fotografie jsou uveřejněny se souhlasem </a:t>
            </a:r>
          </a:p>
          <a:p>
            <a:pPr marL="109728" indent="0">
              <a:buNone/>
            </a:pPr>
            <a:r>
              <a:rPr lang="cs-CZ" sz="2400" dirty="0"/>
              <a:t> </a:t>
            </a:r>
            <a:r>
              <a:rPr lang="cs-CZ" sz="2400" dirty="0" smtClean="0"/>
              <a:t>  paní Aleny </a:t>
            </a:r>
            <a:r>
              <a:rPr lang="cs-CZ" sz="2400" dirty="0" err="1" smtClean="0"/>
              <a:t>Nachtigallové</a:t>
            </a:r>
            <a:endParaRPr lang="cs-CZ" sz="2400" dirty="0" smtClean="0"/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51977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citel\Desktop\vlastní DUM\Souhlas\souhlas se zverejnenim fotek ZS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7295" y="260648"/>
            <a:ext cx="4847612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23528" y="692696"/>
            <a:ext cx="374441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Souhlas </a:t>
            </a:r>
          </a:p>
          <a:p>
            <a:r>
              <a:rPr lang="cs-CZ" sz="3200" dirty="0" smtClean="0"/>
              <a:t>paní Aleny </a:t>
            </a:r>
            <a:r>
              <a:rPr lang="cs-CZ" sz="3200" dirty="0" err="1" smtClean="0"/>
              <a:t>Nachtigallové</a:t>
            </a:r>
            <a:r>
              <a:rPr lang="cs-CZ" sz="3200" dirty="0" smtClean="0"/>
              <a:t> </a:t>
            </a:r>
          </a:p>
          <a:p>
            <a:r>
              <a:rPr lang="cs-CZ" sz="3200" dirty="0" smtClean="0"/>
              <a:t>s využitím jejích fotografií pro potřeby výuky na naší škole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27121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-3751"/>
            <a:ext cx="5189271" cy="6861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0" y="260648"/>
            <a:ext cx="3851920" cy="397031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Spolu s dalšími zeměmi poloostrova Zadní Indie je někdy tento region nazýván </a:t>
            </a:r>
            <a:r>
              <a:rPr lang="cs-CZ" sz="2800" b="1" dirty="0" smtClean="0"/>
              <a:t>Indočína</a:t>
            </a:r>
            <a:r>
              <a:rPr lang="cs-CZ" sz="2800" dirty="0" smtClean="0"/>
              <a:t>, kam původně patřily pouze francouzské kolonie Laos, Kambodža a Vietnam. </a:t>
            </a:r>
            <a:endParaRPr lang="cs-CZ" sz="2800" b="1" dirty="0"/>
          </a:p>
        </p:txBody>
      </p:sp>
      <p:sp>
        <p:nvSpPr>
          <p:cNvPr id="8" name="Obdélník 7"/>
          <p:cNvSpPr/>
          <p:nvPr/>
        </p:nvSpPr>
        <p:spPr>
          <a:xfrm>
            <a:off x="0" y="6507371"/>
            <a:ext cx="9123233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Julo, [cit</a:t>
            </a:r>
            <a:r>
              <a:rPr kumimoji="0" lang="cs-CZ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 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2013-01-07], dostupné na </a:t>
            </a:r>
            <a:r>
              <a:rPr kumimoji="0" lang="cs-CZ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www:</a:t>
            </a:r>
          </a:p>
          <a:p>
            <a:r>
              <a:rPr lang="cs-CZ" sz="1000" dirty="0">
                <a:hlinkClick r:id="rId3"/>
              </a:rPr>
              <a:t>http://cs.wikipedia.org/wiki/Soubor:IndoChina1886.jpg</a:t>
            </a:r>
            <a:r>
              <a:rPr lang="cs-CZ" sz="1000" dirty="0"/>
              <a:t> </a:t>
            </a:r>
            <a:r>
              <a:rPr lang="cs-CZ" sz="1000" dirty="0" smtClean="0"/>
              <a:t> </a:t>
            </a:r>
            <a:endParaRPr lang="cs-CZ" sz="10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960" y="4409282"/>
            <a:ext cx="67627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4411063"/>
            <a:ext cx="674494" cy="674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384937" y="5085184"/>
            <a:ext cx="303493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i="1" dirty="0" smtClean="0"/>
              <a:t>Která země dříve nesla název Siam?</a:t>
            </a:r>
            <a:endParaRPr lang="cs-CZ" sz="2800" i="1" dirty="0"/>
          </a:p>
        </p:txBody>
      </p:sp>
    </p:spTree>
    <p:extLst>
      <p:ext uri="{BB962C8B-B14F-4D97-AF65-F5344CB8AC3E}">
        <p14:creationId xmlns:p14="http://schemas.microsoft.com/office/powerpoint/2010/main" val="111328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0" y="6507371"/>
            <a:ext cx="9123233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Electionworld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, [cit</a:t>
            </a:r>
            <a:r>
              <a:rPr kumimoji="0" lang="cs-CZ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 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2013-01-07], dostupné pod licencí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Creative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cs-CZ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Commons</a:t>
            </a:r>
            <a:r>
              <a:rPr kumimoji="0" lang="cs-CZ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</a:t>
            </a:r>
            <a:r>
              <a:rPr kumimoji="0" lang="cs-CZ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na www:</a:t>
            </a:r>
          </a:p>
          <a:p>
            <a:pPr lvl="0">
              <a:defRPr/>
            </a:pPr>
            <a:r>
              <a:rPr lang="cs-CZ" sz="1000" kern="0" dirty="0">
                <a:solidFill>
                  <a:srgbClr val="000000"/>
                </a:solidFill>
                <a:hlinkClick r:id="rId2"/>
              </a:rPr>
              <a:t>http://</a:t>
            </a:r>
            <a:r>
              <a:rPr lang="cs-CZ" sz="1000" kern="0" dirty="0" smtClean="0">
                <a:solidFill>
                  <a:srgbClr val="000000"/>
                </a:solidFill>
                <a:hlinkClick r:id="rId2"/>
              </a:rPr>
              <a:t>cs.wikipedia.org/wiki/Soubor:Burma_topo_en.jpg</a:t>
            </a:r>
            <a:r>
              <a:rPr lang="cs-CZ" sz="1000" kern="0" dirty="0" smtClean="0">
                <a:solidFill>
                  <a:srgbClr val="000000"/>
                </a:solidFill>
              </a:rPr>
              <a:t> </a:t>
            </a:r>
            <a:endParaRPr kumimoji="0" lang="cs-CZ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12308"/>
            <a:ext cx="5451601" cy="649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216024" y="2780928"/>
            <a:ext cx="3419872" cy="353943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Sever ohraničuje Himálaj</a:t>
            </a:r>
            <a:r>
              <a:rPr lang="cs-CZ" sz="2800" dirty="0"/>
              <a:t>, na západě </a:t>
            </a:r>
            <a:r>
              <a:rPr lang="cs-CZ" sz="2800" dirty="0" smtClean="0"/>
              <a:t>se k jihu táhne </a:t>
            </a:r>
            <a:r>
              <a:rPr lang="cs-CZ" sz="2800" dirty="0" err="1" smtClean="0"/>
              <a:t>Arakanské</a:t>
            </a:r>
            <a:r>
              <a:rPr lang="cs-CZ" sz="2800" dirty="0" smtClean="0"/>
              <a:t> pohoří. </a:t>
            </a:r>
            <a:r>
              <a:rPr lang="cs-CZ" sz="2800" dirty="0"/>
              <a:t>Na východě se nachází </a:t>
            </a:r>
            <a:r>
              <a:rPr lang="cs-CZ" sz="2800" dirty="0" err="1"/>
              <a:t>Šanská</a:t>
            </a:r>
            <a:r>
              <a:rPr lang="cs-CZ" sz="2800" dirty="0"/>
              <a:t> plošina, </a:t>
            </a:r>
            <a:r>
              <a:rPr lang="cs-CZ" sz="2800" dirty="0" smtClean="0"/>
              <a:t>v centru  nížina </a:t>
            </a:r>
            <a:r>
              <a:rPr lang="cs-CZ" sz="2800" dirty="0"/>
              <a:t>řeky </a:t>
            </a:r>
            <a:r>
              <a:rPr lang="cs-CZ" sz="2800" dirty="0" err="1"/>
              <a:t>Iravadi</a:t>
            </a:r>
            <a:r>
              <a:rPr lang="cs-CZ" sz="2800" dirty="0"/>
              <a:t>.</a:t>
            </a:r>
            <a:endParaRPr lang="cs-CZ" sz="28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7150" y="188640"/>
            <a:ext cx="717052" cy="71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216024" y="902052"/>
            <a:ext cx="32758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i="1" dirty="0" smtClean="0"/>
              <a:t>S pomocí atlasu popište reliéf  Myanmaru a jeho sousedy.</a:t>
            </a:r>
            <a:endParaRPr lang="cs-CZ" sz="2800" i="1" dirty="0"/>
          </a:p>
        </p:txBody>
      </p:sp>
    </p:spTree>
    <p:extLst>
      <p:ext uri="{BB962C8B-B14F-4D97-AF65-F5344CB8AC3E}">
        <p14:creationId xmlns:p14="http://schemas.microsoft.com/office/powerpoint/2010/main" val="423420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echnický">
  <a:themeElements>
    <a:clrScheme name="Currency">
      <a:dk1>
        <a:sysClr val="windowText" lastClr="000000"/>
      </a:dk1>
      <a:lt1>
        <a:sysClr val="window" lastClr="FFFFFF"/>
      </a:lt1>
      <a:dk2>
        <a:srgbClr val="4A606E"/>
      </a:dk2>
      <a:lt2>
        <a:srgbClr val="D1E1E3"/>
      </a:lt2>
      <a:accent1>
        <a:srgbClr val="79B5B0"/>
      </a:accent1>
      <a:accent2>
        <a:srgbClr val="B4BC4C"/>
      </a:accent2>
      <a:accent3>
        <a:srgbClr val="B77851"/>
      </a:accent3>
      <a:accent4>
        <a:srgbClr val="776A5B"/>
      </a:accent4>
      <a:accent5>
        <a:srgbClr val="B6AD76"/>
      </a:accent5>
      <a:accent6>
        <a:srgbClr val="95AEB1"/>
      </a:accent6>
      <a:hlink>
        <a:srgbClr val="3ECCED"/>
      </a:hlink>
      <a:folHlink>
        <a:srgbClr val="2C6C93"/>
      </a:folHlink>
    </a:clrScheme>
    <a:fontScheme name="Technický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796</TotalTime>
  <Words>1320</Words>
  <Application>Microsoft Office PowerPoint</Application>
  <PresentationFormat>Předvádění na obrazovce (4:3)</PresentationFormat>
  <Paragraphs>181</Paragraphs>
  <Slides>76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76</vt:i4>
      </vt:variant>
    </vt:vector>
  </HeadingPairs>
  <TitlesOfParts>
    <vt:vector size="77" baseType="lpstr">
      <vt:lpstr>Technický</vt:lpstr>
      <vt:lpstr>BARMA - MYANMAR </vt:lpstr>
      <vt:lpstr>Prezentace aplikace PowerPoint</vt:lpstr>
      <vt:lpstr>Vysvětlivky k práci</vt:lpstr>
      <vt:lpstr>Prezentace aplikace PowerPoint</vt:lpstr>
      <vt:lpstr>Myanmar - Barma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Hospodářství </vt:lpstr>
      <vt:lpstr>Hlavní město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Konec </vt:lpstr>
      <vt:lpstr>Zdroje informací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ČÍNA</dc:title>
  <dc:creator>Ucitel</dc:creator>
  <cp:lastModifiedBy>Ucitel</cp:lastModifiedBy>
  <cp:revision>56</cp:revision>
  <dcterms:created xsi:type="dcterms:W3CDTF">2013-01-06T13:26:22Z</dcterms:created>
  <dcterms:modified xsi:type="dcterms:W3CDTF">2013-01-26T20:22:41Z</dcterms:modified>
</cp:coreProperties>
</file>